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1"/>
  </p:notesMasterIdLst>
  <p:sldIdLst>
    <p:sldId id="256" r:id="rId2"/>
    <p:sldId id="257" r:id="rId3"/>
    <p:sldId id="266" r:id="rId4"/>
    <p:sldId id="268" r:id="rId5"/>
    <p:sldId id="450" r:id="rId6"/>
    <p:sldId id="274" r:id="rId7"/>
    <p:sldId id="452" r:id="rId8"/>
    <p:sldId id="281" r:id="rId9"/>
    <p:sldId id="448" r:id="rId10"/>
    <p:sldId id="443" r:id="rId11"/>
    <p:sldId id="290" r:id="rId12"/>
    <p:sldId id="295" r:id="rId13"/>
    <p:sldId id="427" r:id="rId14"/>
    <p:sldId id="436" r:id="rId15"/>
    <p:sldId id="437" r:id="rId16"/>
    <p:sldId id="438" r:id="rId17"/>
    <p:sldId id="439" r:id="rId18"/>
    <p:sldId id="428" r:id="rId19"/>
    <p:sldId id="429" r:id="rId20"/>
    <p:sldId id="432" r:id="rId21"/>
    <p:sldId id="352" r:id="rId22"/>
    <p:sldId id="459" r:id="rId23"/>
    <p:sldId id="355" r:id="rId24"/>
    <p:sldId id="356" r:id="rId25"/>
    <p:sldId id="460" r:id="rId26"/>
    <p:sldId id="357" r:id="rId27"/>
    <p:sldId id="360" r:id="rId28"/>
    <p:sldId id="361" r:id="rId29"/>
    <p:sldId id="363" r:id="rId30"/>
    <p:sldId id="462" r:id="rId31"/>
    <p:sldId id="364" r:id="rId32"/>
    <p:sldId id="365" r:id="rId33"/>
    <p:sldId id="366" r:id="rId34"/>
    <p:sldId id="367" r:id="rId35"/>
    <p:sldId id="463" r:id="rId36"/>
    <p:sldId id="451" r:id="rId37"/>
    <p:sldId id="369" r:id="rId38"/>
    <p:sldId id="441" r:id="rId39"/>
    <p:sldId id="378" r:id="rId40"/>
  </p:sldIdLst>
  <p:sldSz cx="9144000" cy="6858000" type="screen4x3"/>
  <p:notesSz cx="6950075" cy="92360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9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habet" initials="m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78" autoAdjust="0"/>
    <p:restoredTop sz="86395" autoAdjust="0"/>
  </p:normalViewPr>
  <p:slideViewPr>
    <p:cSldViewPr>
      <p:cViewPr varScale="1">
        <p:scale>
          <a:sx n="110" d="100"/>
          <a:sy n="110" d="100"/>
        </p:scale>
        <p:origin x="121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52"/>
    </p:cViewPr>
  </p:sorterViewPr>
  <p:notesViewPr>
    <p:cSldViewPr>
      <p:cViewPr varScale="1">
        <p:scale>
          <a:sx n="65" d="100"/>
          <a:sy n="65" d="100"/>
        </p:scale>
        <p:origin x="-2766" y="-102"/>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AA6102-335D-49AA-8FB5-0A724F5048CB}" type="doc">
      <dgm:prSet loTypeId="urn:microsoft.com/office/officeart/2016/7/layout/VerticalHollowActionList" loCatId="List" qsTypeId="urn:microsoft.com/office/officeart/2005/8/quickstyle/simple2" qsCatId="simple" csTypeId="urn:microsoft.com/office/officeart/2005/8/colors/accent1_2" csCatId="accent1" phldr="1"/>
      <dgm:spPr/>
      <dgm:t>
        <a:bodyPr/>
        <a:lstStyle/>
        <a:p>
          <a:endParaRPr lang="en-US"/>
        </a:p>
      </dgm:t>
    </dgm:pt>
    <dgm:pt modelId="{719BF39B-DAF0-4CEC-ACFE-5F3420F1F5FB}">
      <dgm:prSet/>
      <dgm:spPr/>
      <dgm:t>
        <a:bodyPr/>
        <a:lstStyle/>
        <a:p>
          <a:r>
            <a:rPr lang="en-US" dirty="0"/>
            <a:t>Provide</a:t>
          </a:r>
        </a:p>
      </dgm:t>
    </dgm:pt>
    <dgm:pt modelId="{070FF1F8-3743-4CC7-AA20-8E0E32881549}" type="parTrans" cxnId="{873C9E4B-EE0A-4766-9D53-0F316E53331A}">
      <dgm:prSet/>
      <dgm:spPr/>
      <dgm:t>
        <a:bodyPr/>
        <a:lstStyle/>
        <a:p>
          <a:endParaRPr lang="en-US"/>
        </a:p>
      </dgm:t>
    </dgm:pt>
    <dgm:pt modelId="{9B70D09B-8056-455D-80DF-90CE5E071737}" type="sibTrans" cxnId="{873C9E4B-EE0A-4766-9D53-0F316E53331A}">
      <dgm:prSet/>
      <dgm:spPr/>
      <dgm:t>
        <a:bodyPr/>
        <a:lstStyle/>
        <a:p>
          <a:endParaRPr lang="en-US"/>
        </a:p>
      </dgm:t>
    </dgm:pt>
    <dgm:pt modelId="{017E18EA-37E0-42CE-A66E-5170E2EE3DB2}">
      <dgm:prSet/>
      <dgm:spPr/>
      <dgm:t>
        <a:bodyPr/>
        <a:lstStyle/>
        <a:p>
          <a:r>
            <a:rPr lang="en-US" dirty="0"/>
            <a:t>Provide an overview of the Federal Child Nutrition Programs used by schools</a:t>
          </a:r>
        </a:p>
      </dgm:t>
    </dgm:pt>
    <dgm:pt modelId="{FBCD39AD-926C-4B81-858B-98D8D8AC6A37}" type="parTrans" cxnId="{1968F44B-379A-4B67-A607-90374F21048B}">
      <dgm:prSet/>
      <dgm:spPr/>
      <dgm:t>
        <a:bodyPr/>
        <a:lstStyle/>
        <a:p>
          <a:endParaRPr lang="en-US"/>
        </a:p>
      </dgm:t>
    </dgm:pt>
    <dgm:pt modelId="{0B51984B-C85B-4483-9058-0540806A22D3}" type="sibTrans" cxnId="{1968F44B-379A-4B67-A607-90374F21048B}">
      <dgm:prSet/>
      <dgm:spPr/>
      <dgm:t>
        <a:bodyPr/>
        <a:lstStyle/>
        <a:p>
          <a:endParaRPr lang="en-US"/>
        </a:p>
      </dgm:t>
    </dgm:pt>
    <dgm:pt modelId="{8CF33FD6-6341-4AF8-87E2-549E2A314A70}">
      <dgm:prSet/>
      <dgm:spPr/>
      <dgm:t>
        <a:bodyPr/>
        <a:lstStyle/>
        <a:p>
          <a:r>
            <a:rPr lang="en-US" dirty="0"/>
            <a:t>Introduce</a:t>
          </a:r>
        </a:p>
      </dgm:t>
    </dgm:pt>
    <dgm:pt modelId="{35F2BB23-0084-486E-AEAD-643794F98D52}" type="parTrans" cxnId="{63F421FB-92D1-43B2-B8FF-728F0F1B60D3}">
      <dgm:prSet/>
      <dgm:spPr/>
      <dgm:t>
        <a:bodyPr/>
        <a:lstStyle/>
        <a:p>
          <a:endParaRPr lang="en-US"/>
        </a:p>
      </dgm:t>
    </dgm:pt>
    <dgm:pt modelId="{B99BB05E-9370-4AF9-A367-155A6414F3D0}" type="sibTrans" cxnId="{63F421FB-92D1-43B2-B8FF-728F0F1B60D3}">
      <dgm:prSet/>
      <dgm:spPr/>
      <dgm:t>
        <a:bodyPr/>
        <a:lstStyle/>
        <a:p>
          <a:endParaRPr lang="en-US"/>
        </a:p>
      </dgm:t>
    </dgm:pt>
    <dgm:pt modelId="{30A992A1-CE7B-4AC4-9376-E52A1BCB1B12}">
      <dgm:prSet/>
      <dgm:spPr/>
      <dgm:t>
        <a:bodyPr/>
        <a:lstStyle/>
        <a:p>
          <a:r>
            <a:rPr lang="en-US" dirty="0"/>
            <a:t>Introduce you to regulations for Child Nutrition Programs in schools. </a:t>
          </a:r>
        </a:p>
      </dgm:t>
    </dgm:pt>
    <dgm:pt modelId="{8D44FBA3-0C35-452B-964F-CB5F368C1163}" type="parTrans" cxnId="{114BD20E-FF02-4A15-A1FD-F77611743399}">
      <dgm:prSet/>
      <dgm:spPr/>
      <dgm:t>
        <a:bodyPr/>
        <a:lstStyle/>
        <a:p>
          <a:endParaRPr lang="en-US"/>
        </a:p>
      </dgm:t>
    </dgm:pt>
    <dgm:pt modelId="{A56EC678-B8D1-41EA-9782-B3C4C57FA05D}" type="sibTrans" cxnId="{114BD20E-FF02-4A15-A1FD-F77611743399}">
      <dgm:prSet/>
      <dgm:spPr/>
      <dgm:t>
        <a:bodyPr/>
        <a:lstStyle/>
        <a:p>
          <a:endParaRPr lang="en-US"/>
        </a:p>
      </dgm:t>
    </dgm:pt>
    <dgm:pt modelId="{4A3A8C33-5466-4CBF-9AC1-49964A04C797}">
      <dgm:prSet/>
      <dgm:spPr/>
      <dgm:t>
        <a:bodyPr/>
        <a:lstStyle/>
        <a:p>
          <a:r>
            <a:rPr lang="en-US" dirty="0"/>
            <a:t>Answer</a:t>
          </a:r>
        </a:p>
      </dgm:t>
    </dgm:pt>
    <dgm:pt modelId="{84655ED6-1FC0-47A2-9B40-123C9D7CC7BC}" type="parTrans" cxnId="{781FFB71-0360-45B0-AD58-74FC7C438839}">
      <dgm:prSet/>
      <dgm:spPr/>
      <dgm:t>
        <a:bodyPr/>
        <a:lstStyle/>
        <a:p>
          <a:endParaRPr lang="en-US"/>
        </a:p>
      </dgm:t>
    </dgm:pt>
    <dgm:pt modelId="{FA487D6F-3F3D-40F9-AD1E-4411F769EB45}" type="sibTrans" cxnId="{781FFB71-0360-45B0-AD58-74FC7C438839}">
      <dgm:prSet/>
      <dgm:spPr/>
      <dgm:t>
        <a:bodyPr/>
        <a:lstStyle/>
        <a:p>
          <a:endParaRPr lang="en-US"/>
        </a:p>
      </dgm:t>
    </dgm:pt>
    <dgm:pt modelId="{F667A60E-8160-4E8D-8A7E-5766BA2F4AF9}">
      <dgm:prSet/>
      <dgm:spPr/>
      <dgm:t>
        <a:bodyPr/>
        <a:lstStyle/>
        <a:p>
          <a:r>
            <a:rPr lang="en-US" dirty="0"/>
            <a:t>Answer questions about the Child Nutrition Programs</a:t>
          </a:r>
        </a:p>
      </dgm:t>
    </dgm:pt>
    <dgm:pt modelId="{0EE9D53E-B229-413E-9F46-E6123711A944}" type="parTrans" cxnId="{ABF66B27-BE6A-4217-8DBF-2CF36D8A246A}">
      <dgm:prSet/>
      <dgm:spPr/>
      <dgm:t>
        <a:bodyPr/>
        <a:lstStyle/>
        <a:p>
          <a:endParaRPr lang="en-US"/>
        </a:p>
      </dgm:t>
    </dgm:pt>
    <dgm:pt modelId="{B65C9083-609A-4473-92DD-20AD3848ABF9}" type="sibTrans" cxnId="{ABF66B27-BE6A-4217-8DBF-2CF36D8A246A}">
      <dgm:prSet/>
      <dgm:spPr/>
      <dgm:t>
        <a:bodyPr/>
        <a:lstStyle/>
        <a:p>
          <a:endParaRPr lang="en-US"/>
        </a:p>
      </dgm:t>
    </dgm:pt>
    <dgm:pt modelId="{42535436-FE24-4615-AA0B-1433FD7C7C75}" type="pres">
      <dgm:prSet presAssocID="{19AA6102-335D-49AA-8FB5-0A724F5048CB}" presName="Name0" presStyleCnt="0">
        <dgm:presLayoutVars>
          <dgm:dir/>
          <dgm:animLvl val="lvl"/>
          <dgm:resizeHandles val="exact"/>
        </dgm:presLayoutVars>
      </dgm:prSet>
      <dgm:spPr/>
    </dgm:pt>
    <dgm:pt modelId="{760DBB35-B64B-4301-A0AC-6738EC41A513}" type="pres">
      <dgm:prSet presAssocID="{719BF39B-DAF0-4CEC-ACFE-5F3420F1F5FB}" presName="linNode" presStyleCnt="0"/>
      <dgm:spPr/>
    </dgm:pt>
    <dgm:pt modelId="{E134F83A-ACCC-4D09-A43A-AC34C473268F}" type="pres">
      <dgm:prSet presAssocID="{719BF39B-DAF0-4CEC-ACFE-5F3420F1F5FB}" presName="parentText" presStyleLbl="solidFgAcc1" presStyleIdx="0" presStyleCnt="3">
        <dgm:presLayoutVars>
          <dgm:chMax val="1"/>
          <dgm:bulletEnabled/>
        </dgm:presLayoutVars>
      </dgm:prSet>
      <dgm:spPr/>
    </dgm:pt>
    <dgm:pt modelId="{E23CCE76-1997-44EE-9E3A-0FD01E89EB7E}" type="pres">
      <dgm:prSet presAssocID="{719BF39B-DAF0-4CEC-ACFE-5F3420F1F5FB}" presName="descendantText" presStyleLbl="alignNode1" presStyleIdx="0" presStyleCnt="3">
        <dgm:presLayoutVars>
          <dgm:bulletEnabled/>
        </dgm:presLayoutVars>
      </dgm:prSet>
      <dgm:spPr/>
    </dgm:pt>
    <dgm:pt modelId="{76B242A8-3145-4595-B29F-287893D175F4}" type="pres">
      <dgm:prSet presAssocID="{9B70D09B-8056-455D-80DF-90CE5E071737}" presName="sp" presStyleCnt="0"/>
      <dgm:spPr/>
    </dgm:pt>
    <dgm:pt modelId="{CC53BF70-2F23-4CCE-BE59-492952596081}" type="pres">
      <dgm:prSet presAssocID="{8CF33FD6-6341-4AF8-87E2-549E2A314A70}" presName="linNode" presStyleCnt="0"/>
      <dgm:spPr/>
    </dgm:pt>
    <dgm:pt modelId="{DFB976BA-0D2D-431B-8AA0-8B8B68B76F13}" type="pres">
      <dgm:prSet presAssocID="{8CF33FD6-6341-4AF8-87E2-549E2A314A70}" presName="parentText" presStyleLbl="solidFgAcc1" presStyleIdx="1" presStyleCnt="3">
        <dgm:presLayoutVars>
          <dgm:chMax val="1"/>
          <dgm:bulletEnabled/>
        </dgm:presLayoutVars>
      </dgm:prSet>
      <dgm:spPr/>
    </dgm:pt>
    <dgm:pt modelId="{ECEAC12E-7B64-4392-9B15-1731D823E79F}" type="pres">
      <dgm:prSet presAssocID="{8CF33FD6-6341-4AF8-87E2-549E2A314A70}" presName="descendantText" presStyleLbl="alignNode1" presStyleIdx="1" presStyleCnt="3">
        <dgm:presLayoutVars>
          <dgm:bulletEnabled/>
        </dgm:presLayoutVars>
      </dgm:prSet>
      <dgm:spPr/>
    </dgm:pt>
    <dgm:pt modelId="{2276BF62-7736-459C-8DDA-846CCA3C857F}" type="pres">
      <dgm:prSet presAssocID="{B99BB05E-9370-4AF9-A367-155A6414F3D0}" presName="sp" presStyleCnt="0"/>
      <dgm:spPr/>
    </dgm:pt>
    <dgm:pt modelId="{0729E13D-3ED2-41EC-BF2C-E825DF22F374}" type="pres">
      <dgm:prSet presAssocID="{4A3A8C33-5466-4CBF-9AC1-49964A04C797}" presName="linNode" presStyleCnt="0"/>
      <dgm:spPr/>
    </dgm:pt>
    <dgm:pt modelId="{EC420D84-1176-4CC7-A3C6-28F9D53C722E}" type="pres">
      <dgm:prSet presAssocID="{4A3A8C33-5466-4CBF-9AC1-49964A04C797}" presName="parentText" presStyleLbl="solidFgAcc1" presStyleIdx="2" presStyleCnt="3">
        <dgm:presLayoutVars>
          <dgm:chMax val="1"/>
          <dgm:bulletEnabled/>
        </dgm:presLayoutVars>
      </dgm:prSet>
      <dgm:spPr/>
    </dgm:pt>
    <dgm:pt modelId="{21921087-8087-4456-97FE-7E87289F3D0E}" type="pres">
      <dgm:prSet presAssocID="{4A3A8C33-5466-4CBF-9AC1-49964A04C797}" presName="descendantText" presStyleLbl="alignNode1" presStyleIdx="2" presStyleCnt="3">
        <dgm:presLayoutVars>
          <dgm:bulletEnabled/>
        </dgm:presLayoutVars>
      </dgm:prSet>
      <dgm:spPr/>
    </dgm:pt>
  </dgm:ptLst>
  <dgm:cxnLst>
    <dgm:cxn modelId="{114BD20E-FF02-4A15-A1FD-F77611743399}" srcId="{8CF33FD6-6341-4AF8-87E2-549E2A314A70}" destId="{30A992A1-CE7B-4AC4-9376-E52A1BCB1B12}" srcOrd="0" destOrd="0" parTransId="{8D44FBA3-0C35-452B-964F-CB5F368C1163}" sibTransId="{A56EC678-B8D1-41EA-9782-B3C4C57FA05D}"/>
    <dgm:cxn modelId="{ABF66B27-BE6A-4217-8DBF-2CF36D8A246A}" srcId="{4A3A8C33-5466-4CBF-9AC1-49964A04C797}" destId="{F667A60E-8160-4E8D-8A7E-5766BA2F4AF9}" srcOrd="0" destOrd="0" parTransId="{0EE9D53E-B229-413E-9F46-E6123711A944}" sibTransId="{B65C9083-609A-4473-92DD-20AD3848ABF9}"/>
    <dgm:cxn modelId="{F0A9CA3A-5E58-45F1-87C9-A2FD05FB7ED2}" type="presOf" srcId="{F667A60E-8160-4E8D-8A7E-5766BA2F4AF9}" destId="{21921087-8087-4456-97FE-7E87289F3D0E}" srcOrd="0" destOrd="0" presId="urn:microsoft.com/office/officeart/2016/7/layout/VerticalHollowActionList"/>
    <dgm:cxn modelId="{ABA9403B-5749-4C6D-B8DD-EDC99CDD27CA}" type="presOf" srcId="{017E18EA-37E0-42CE-A66E-5170E2EE3DB2}" destId="{E23CCE76-1997-44EE-9E3A-0FD01E89EB7E}" srcOrd="0" destOrd="0" presId="urn:microsoft.com/office/officeart/2016/7/layout/VerticalHollowActionList"/>
    <dgm:cxn modelId="{DD674E42-2650-415C-95F1-B7F128D862B5}" type="presOf" srcId="{30A992A1-CE7B-4AC4-9376-E52A1BCB1B12}" destId="{ECEAC12E-7B64-4392-9B15-1731D823E79F}" srcOrd="0" destOrd="0" presId="urn:microsoft.com/office/officeart/2016/7/layout/VerticalHollowActionList"/>
    <dgm:cxn modelId="{873C9E4B-EE0A-4766-9D53-0F316E53331A}" srcId="{19AA6102-335D-49AA-8FB5-0A724F5048CB}" destId="{719BF39B-DAF0-4CEC-ACFE-5F3420F1F5FB}" srcOrd="0" destOrd="0" parTransId="{070FF1F8-3743-4CC7-AA20-8E0E32881549}" sibTransId="{9B70D09B-8056-455D-80DF-90CE5E071737}"/>
    <dgm:cxn modelId="{1968F44B-379A-4B67-A607-90374F21048B}" srcId="{719BF39B-DAF0-4CEC-ACFE-5F3420F1F5FB}" destId="{017E18EA-37E0-42CE-A66E-5170E2EE3DB2}" srcOrd="0" destOrd="0" parTransId="{FBCD39AD-926C-4B81-858B-98D8D8AC6A37}" sibTransId="{0B51984B-C85B-4483-9058-0540806A22D3}"/>
    <dgm:cxn modelId="{9D4DFC70-1459-4BF7-84DA-90A283779DDD}" type="presOf" srcId="{8CF33FD6-6341-4AF8-87E2-549E2A314A70}" destId="{DFB976BA-0D2D-431B-8AA0-8B8B68B76F13}" srcOrd="0" destOrd="0" presId="urn:microsoft.com/office/officeart/2016/7/layout/VerticalHollowActionList"/>
    <dgm:cxn modelId="{55B69D71-14C6-4127-8B50-0054A3CC801B}" type="presOf" srcId="{719BF39B-DAF0-4CEC-ACFE-5F3420F1F5FB}" destId="{E134F83A-ACCC-4D09-A43A-AC34C473268F}" srcOrd="0" destOrd="0" presId="urn:microsoft.com/office/officeart/2016/7/layout/VerticalHollowActionList"/>
    <dgm:cxn modelId="{781FFB71-0360-45B0-AD58-74FC7C438839}" srcId="{19AA6102-335D-49AA-8FB5-0A724F5048CB}" destId="{4A3A8C33-5466-4CBF-9AC1-49964A04C797}" srcOrd="2" destOrd="0" parTransId="{84655ED6-1FC0-47A2-9B40-123C9D7CC7BC}" sibTransId="{FA487D6F-3F3D-40F9-AD1E-4411F769EB45}"/>
    <dgm:cxn modelId="{5009B38D-B596-4167-BAE7-18E2F7311465}" type="presOf" srcId="{4A3A8C33-5466-4CBF-9AC1-49964A04C797}" destId="{EC420D84-1176-4CC7-A3C6-28F9D53C722E}" srcOrd="0" destOrd="0" presId="urn:microsoft.com/office/officeart/2016/7/layout/VerticalHollowActionList"/>
    <dgm:cxn modelId="{EEC875A2-58E0-4D68-A7BC-67A8F1965260}" type="presOf" srcId="{19AA6102-335D-49AA-8FB5-0A724F5048CB}" destId="{42535436-FE24-4615-AA0B-1433FD7C7C75}" srcOrd="0" destOrd="0" presId="urn:microsoft.com/office/officeart/2016/7/layout/VerticalHollowActionList"/>
    <dgm:cxn modelId="{63F421FB-92D1-43B2-B8FF-728F0F1B60D3}" srcId="{19AA6102-335D-49AA-8FB5-0A724F5048CB}" destId="{8CF33FD6-6341-4AF8-87E2-549E2A314A70}" srcOrd="1" destOrd="0" parTransId="{35F2BB23-0084-486E-AEAD-643794F98D52}" sibTransId="{B99BB05E-9370-4AF9-A367-155A6414F3D0}"/>
    <dgm:cxn modelId="{4D0DCDB3-2325-4C1A-AD49-453F21B9FBD1}" type="presParOf" srcId="{42535436-FE24-4615-AA0B-1433FD7C7C75}" destId="{760DBB35-B64B-4301-A0AC-6738EC41A513}" srcOrd="0" destOrd="0" presId="urn:microsoft.com/office/officeart/2016/7/layout/VerticalHollowActionList"/>
    <dgm:cxn modelId="{CD4BCA88-5500-4953-9137-54B0051C8D06}" type="presParOf" srcId="{760DBB35-B64B-4301-A0AC-6738EC41A513}" destId="{E134F83A-ACCC-4D09-A43A-AC34C473268F}" srcOrd="0" destOrd="0" presId="urn:microsoft.com/office/officeart/2016/7/layout/VerticalHollowActionList"/>
    <dgm:cxn modelId="{82982A07-6E48-427A-B239-82B5E5ACE45E}" type="presParOf" srcId="{760DBB35-B64B-4301-A0AC-6738EC41A513}" destId="{E23CCE76-1997-44EE-9E3A-0FD01E89EB7E}" srcOrd="1" destOrd="0" presId="urn:microsoft.com/office/officeart/2016/7/layout/VerticalHollowActionList"/>
    <dgm:cxn modelId="{76A53937-AD7C-41BD-A238-9069909B5C0D}" type="presParOf" srcId="{42535436-FE24-4615-AA0B-1433FD7C7C75}" destId="{76B242A8-3145-4595-B29F-287893D175F4}" srcOrd="1" destOrd="0" presId="urn:microsoft.com/office/officeart/2016/7/layout/VerticalHollowActionList"/>
    <dgm:cxn modelId="{EE38288E-06DA-4B93-BE17-C4B72948F0F3}" type="presParOf" srcId="{42535436-FE24-4615-AA0B-1433FD7C7C75}" destId="{CC53BF70-2F23-4CCE-BE59-492952596081}" srcOrd="2" destOrd="0" presId="urn:microsoft.com/office/officeart/2016/7/layout/VerticalHollowActionList"/>
    <dgm:cxn modelId="{F32C63DC-4814-47C3-BA16-6966FB66F4C4}" type="presParOf" srcId="{CC53BF70-2F23-4CCE-BE59-492952596081}" destId="{DFB976BA-0D2D-431B-8AA0-8B8B68B76F13}" srcOrd="0" destOrd="0" presId="urn:microsoft.com/office/officeart/2016/7/layout/VerticalHollowActionList"/>
    <dgm:cxn modelId="{C4F821E9-C9A7-49DA-99FE-CF3A6C8C3EEE}" type="presParOf" srcId="{CC53BF70-2F23-4CCE-BE59-492952596081}" destId="{ECEAC12E-7B64-4392-9B15-1731D823E79F}" srcOrd="1" destOrd="0" presId="urn:microsoft.com/office/officeart/2016/7/layout/VerticalHollowActionList"/>
    <dgm:cxn modelId="{A82AE99F-1AFC-4912-B81A-79CF9B598294}" type="presParOf" srcId="{42535436-FE24-4615-AA0B-1433FD7C7C75}" destId="{2276BF62-7736-459C-8DDA-846CCA3C857F}" srcOrd="3" destOrd="0" presId="urn:microsoft.com/office/officeart/2016/7/layout/VerticalHollowActionList"/>
    <dgm:cxn modelId="{363F24CC-9E5B-4940-BCF3-02405CD25952}" type="presParOf" srcId="{42535436-FE24-4615-AA0B-1433FD7C7C75}" destId="{0729E13D-3ED2-41EC-BF2C-E825DF22F374}" srcOrd="4" destOrd="0" presId="urn:microsoft.com/office/officeart/2016/7/layout/VerticalHollowActionList"/>
    <dgm:cxn modelId="{21E9D438-5EC7-45B4-8D53-7BEAD342D150}" type="presParOf" srcId="{0729E13D-3ED2-41EC-BF2C-E825DF22F374}" destId="{EC420D84-1176-4CC7-A3C6-28F9D53C722E}" srcOrd="0" destOrd="0" presId="urn:microsoft.com/office/officeart/2016/7/layout/VerticalHollowActionList"/>
    <dgm:cxn modelId="{D99542F6-FB66-4176-A53B-DB975A220077}" type="presParOf" srcId="{0729E13D-3ED2-41EC-BF2C-E825DF22F374}" destId="{21921087-8087-4456-97FE-7E87289F3D0E}"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6E0038-A0C1-4338-ACA4-8A6F08D31312}" type="doc">
      <dgm:prSet loTypeId="urn:microsoft.com/office/officeart/2005/8/layout/list1" loCatId="list" qsTypeId="urn:microsoft.com/office/officeart/2005/8/quickstyle/simple5" qsCatId="simple" csTypeId="urn:microsoft.com/office/officeart/2005/8/colors/accent2_2" csCatId="accent2" phldr="1"/>
      <dgm:spPr/>
      <dgm:t>
        <a:bodyPr/>
        <a:lstStyle/>
        <a:p>
          <a:endParaRPr lang="en-US"/>
        </a:p>
      </dgm:t>
    </dgm:pt>
    <dgm:pt modelId="{077EE07A-2FAF-4F6E-8DE3-773B1295E00B}">
      <dgm:prSet/>
      <dgm:spPr/>
      <dgm:t>
        <a:bodyPr/>
        <a:lstStyle/>
        <a:p>
          <a:r>
            <a:rPr lang="en-US" dirty="0"/>
            <a:t>National School Lunch Program (NSLP)</a:t>
          </a:r>
        </a:p>
      </dgm:t>
    </dgm:pt>
    <dgm:pt modelId="{843DE16F-2B3D-41A7-9D81-C64242E5BB6E}" type="parTrans" cxnId="{1D94C881-1181-4C1B-A57B-76415BDC32C6}">
      <dgm:prSet/>
      <dgm:spPr/>
      <dgm:t>
        <a:bodyPr/>
        <a:lstStyle/>
        <a:p>
          <a:endParaRPr lang="en-US"/>
        </a:p>
      </dgm:t>
    </dgm:pt>
    <dgm:pt modelId="{05785115-89A5-48CC-B5B7-DB54EDB0FA55}" type="sibTrans" cxnId="{1D94C881-1181-4C1B-A57B-76415BDC32C6}">
      <dgm:prSet/>
      <dgm:spPr/>
      <dgm:t>
        <a:bodyPr/>
        <a:lstStyle/>
        <a:p>
          <a:endParaRPr lang="en-US"/>
        </a:p>
      </dgm:t>
    </dgm:pt>
    <dgm:pt modelId="{D47C80A2-C107-4AD0-8928-8AC0EBBF4275}">
      <dgm:prSet/>
      <dgm:spPr/>
      <dgm:t>
        <a:bodyPr/>
        <a:lstStyle/>
        <a:p>
          <a:r>
            <a:rPr lang="en-US" dirty="0">
              <a:solidFill>
                <a:schemeClr val="accent6"/>
              </a:solidFill>
            </a:rPr>
            <a:t>School Breakfast Program</a:t>
          </a:r>
        </a:p>
      </dgm:t>
    </dgm:pt>
    <dgm:pt modelId="{F760FA71-CA10-46A2-A0E0-1E64DAE8062D}" type="parTrans" cxnId="{10CB335D-3B64-422D-AE6F-94C6BE3159D8}">
      <dgm:prSet/>
      <dgm:spPr/>
      <dgm:t>
        <a:bodyPr/>
        <a:lstStyle/>
        <a:p>
          <a:endParaRPr lang="en-US"/>
        </a:p>
      </dgm:t>
    </dgm:pt>
    <dgm:pt modelId="{1B450ADE-C41C-4D26-A1CD-1740E0D77E18}" type="sibTrans" cxnId="{10CB335D-3B64-422D-AE6F-94C6BE3159D8}">
      <dgm:prSet/>
      <dgm:spPr/>
      <dgm:t>
        <a:bodyPr/>
        <a:lstStyle/>
        <a:p>
          <a:endParaRPr lang="en-US"/>
        </a:p>
      </dgm:t>
    </dgm:pt>
    <dgm:pt modelId="{AEC6662D-C806-47C4-91EF-98460A50DB83}">
      <dgm:prSet/>
      <dgm:spPr/>
      <dgm:t>
        <a:bodyPr/>
        <a:lstStyle/>
        <a:p>
          <a:r>
            <a:rPr lang="en-US" dirty="0"/>
            <a:t>Child and Adult Care Food Program (CACFP)</a:t>
          </a:r>
        </a:p>
      </dgm:t>
    </dgm:pt>
    <dgm:pt modelId="{04C0979B-124E-4F80-8489-F5B60A9F4290}" type="parTrans" cxnId="{65E1D6BB-C05D-4EA3-B291-0ECEB3D22F2E}">
      <dgm:prSet/>
      <dgm:spPr/>
      <dgm:t>
        <a:bodyPr/>
        <a:lstStyle/>
        <a:p>
          <a:endParaRPr lang="en-US"/>
        </a:p>
      </dgm:t>
    </dgm:pt>
    <dgm:pt modelId="{EAE8310F-1A5F-4E3E-874A-9F31210D7B06}" type="sibTrans" cxnId="{65E1D6BB-C05D-4EA3-B291-0ECEB3D22F2E}">
      <dgm:prSet/>
      <dgm:spPr/>
      <dgm:t>
        <a:bodyPr/>
        <a:lstStyle/>
        <a:p>
          <a:endParaRPr lang="en-US"/>
        </a:p>
      </dgm:t>
    </dgm:pt>
    <dgm:pt modelId="{D3521756-75B4-4F35-9098-A48AF2D5F050}">
      <dgm:prSet/>
      <dgm:spPr/>
      <dgm:t>
        <a:bodyPr/>
        <a:lstStyle/>
        <a:p>
          <a:r>
            <a:rPr lang="en-US" dirty="0"/>
            <a:t>Summer Food Service Program (SFSP)</a:t>
          </a:r>
        </a:p>
      </dgm:t>
    </dgm:pt>
    <dgm:pt modelId="{D05DC41E-0749-4CAB-8650-4A0C4CAB0CAE}" type="parTrans" cxnId="{5084AF00-CC7C-40BE-9EA2-7DB2438CC6C1}">
      <dgm:prSet/>
      <dgm:spPr/>
      <dgm:t>
        <a:bodyPr/>
        <a:lstStyle/>
        <a:p>
          <a:endParaRPr lang="en-US"/>
        </a:p>
      </dgm:t>
    </dgm:pt>
    <dgm:pt modelId="{3B50BCA1-2414-48E7-A669-BF2965A397A0}" type="sibTrans" cxnId="{5084AF00-CC7C-40BE-9EA2-7DB2438CC6C1}">
      <dgm:prSet/>
      <dgm:spPr/>
      <dgm:t>
        <a:bodyPr/>
        <a:lstStyle/>
        <a:p>
          <a:endParaRPr lang="en-US"/>
        </a:p>
      </dgm:t>
    </dgm:pt>
    <dgm:pt modelId="{433124FE-2624-44D4-85F0-19AE0F35B820}">
      <dgm:prSet/>
      <dgm:spPr/>
      <dgm:t>
        <a:bodyPr/>
        <a:lstStyle/>
        <a:p>
          <a:r>
            <a:rPr lang="en-US" dirty="0">
              <a:solidFill>
                <a:schemeClr val="accent6"/>
              </a:solidFill>
            </a:rPr>
            <a:t>Seamless Summer Option</a:t>
          </a:r>
        </a:p>
      </dgm:t>
    </dgm:pt>
    <dgm:pt modelId="{8E2204C7-316C-462E-9D57-DCC6B7959944}" type="parTrans" cxnId="{B8E95BF4-BCF1-44B6-B6A1-8BB6A27F9A43}">
      <dgm:prSet/>
      <dgm:spPr/>
      <dgm:t>
        <a:bodyPr/>
        <a:lstStyle/>
        <a:p>
          <a:endParaRPr lang="en-US"/>
        </a:p>
      </dgm:t>
    </dgm:pt>
    <dgm:pt modelId="{9D8C5ACD-471B-4708-A9D2-3A8C99C24EE6}" type="sibTrans" cxnId="{B8E95BF4-BCF1-44B6-B6A1-8BB6A27F9A43}">
      <dgm:prSet/>
      <dgm:spPr/>
      <dgm:t>
        <a:bodyPr/>
        <a:lstStyle/>
        <a:p>
          <a:endParaRPr lang="en-US"/>
        </a:p>
      </dgm:t>
    </dgm:pt>
    <dgm:pt modelId="{43CBF60A-B174-49C3-A024-81586004C26E}">
      <dgm:prSet/>
      <dgm:spPr/>
      <dgm:t>
        <a:bodyPr/>
        <a:lstStyle/>
        <a:p>
          <a:r>
            <a:rPr lang="en-US" dirty="0">
              <a:solidFill>
                <a:schemeClr val="accent6"/>
              </a:solidFill>
            </a:rPr>
            <a:t>Afterschool Snack Service</a:t>
          </a:r>
        </a:p>
      </dgm:t>
    </dgm:pt>
    <dgm:pt modelId="{2B3645FD-7F05-4365-94D1-98FD6ECDE9A0}" type="parTrans" cxnId="{4661CE8C-04AF-433B-B9BE-D0CD985A7855}">
      <dgm:prSet/>
      <dgm:spPr/>
      <dgm:t>
        <a:bodyPr/>
        <a:lstStyle/>
        <a:p>
          <a:endParaRPr lang="en-US"/>
        </a:p>
      </dgm:t>
    </dgm:pt>
    <dgm:pt modelId="{B9C66437-BD02-4005-8333-57697C61E4F7}" type="sibTrans" cxnId="{4661CE8C-04AF-433B-B9BE-D0CD985A7855}">
      <dgm:prSet/>
      <dgm:spPr/>
      <dgm:t>
        <a:bodyPr/>
        <a:lstStyle/>
        <a:p>
          <a:endParaRPr lang="en-US"/>
        </a:p>
      </dgm:t>
    </dgm:pt>
    <dgm:pt modelId="{2FB43124-E3C1-4118-B077-81607EF43ED9}">
      <dgm:prSet/>
      <dgm:spPr/>
      <dgm:t>
        <a:bodyPr/>
        <a:lstStyle/>
        <a:p>
          <a:r>
            <a:rPr lang="en-US" dirty="0">
              <a:solidFill>
                <a:schemeClr val="accent6"/>
              </a:solidFill>
            </a:rPr>
            <a:t>Fresh Fruit and Vegetable Program</a:t>
          </a:r>
        </a:p>
      </dgm:t>
    </dgm:pt>
    <dgm:pt modelId="{487AF2D5-A8E1-4A60-AE06-065F101709CA}" type="parTrans" cxnId="{DD1430D2-4E78-420C-A370-83A12E6590C5}">
      <dgm:prSet/>
      <dgm:spPr/>
      <dgm:t>
        <a:bodyPr/>
        <a:lstStyle/>
        <a:p>
          <a:endParaRPr lang="en-US"/>
        </a:p>
      </dgm:t>
    </dgm:pt>
    <dgm:pt modelId="{B65A342F-3BB8-45E8-B57D-BD32CC639684}" type="sibTrans" cxnId="{DD1430D2-4E78-420C-A370-83A12E6590C5}">
      <dgm:prSet/>
      <dgm:spPr/>
      <dgm:t>
        <a:bodyPr/>
        <a:lstStyle/>
        <a:p>
          <a:endParaRPr lang="en-US"/>
        </a:p>
      </dgm:t>
    </dgm:pt>
    <dgm:pt modelId="{7FD8A738-41CE-4450-94FA-118C768D1F13}" type="pres">
      <dgm:prSet presAssocID="{3E6E0038-A0C1-4338-ACA4-8A6F08D31312}" presName="linear" presStyleCnt="0">
        <dgm:presLayoutVars>
          <dgm:dir/>
          <dgm:animLvl val="lvl"/>
          <dgm:resizeHandles val="exact"/>
        </dgm:presLayoutVars>
      </dgm:prSet>
      <dgm:spPr/>
    </dgm:pt>
    <dgm:pt modelId="{7920D845-3927-483C-924A-12DE2F2C47CC}" type="pres">
      <dgm:prSet presAssocID="{077EE07A-2FAF-4F6E-8DE3-773B1295E00B}" presName="parentLin" presStyleCnt="0"/>
      <dgm:spPr/>
    </dgm:pt>
    <dgm:pt modelId="{2D4A3416-1147-400A-A10D-2F99E4A99D1B}" type="pres">
      <dgm:prSet presAssocID="{077EE07A-2FAF-4F6E-8DE3-773B1295E00B}" presName="parentLeftMargin" presStyleLbl="node1" presStyleIdx="0" presStyleCnt="3"/>
      <dgm:spPr/>
    </dgm:pt>
    <dgm:pt modelId="{35ACD7B6-2F60-4E1B-8C0D-6DB12B4DF882}" type="pres">
      <dgm:prSet presAssocID="{077EE07A-2FAF-4F6E-8DE3-773B1295E00B}" presName="parentText" presStyleLbl="node1" presStyleIdx="0" presStyleCnt="3">
        <dgm:presLayoutVars>
          <dgm:chMax val="0"/>
          <dgm:bulletEnabled val="1"/>
        </dgm:presLayoutVars>
      </dgm:prSet>
      <dgm:spPr/>
    </dgm:pt>
    <dgm:pt modelId="{D336B76C-5F5F-46EF-BAF3-9679C4AFF46E}" type="pres">
      <dgm:prSet presAssocID="{077EE07A-2FAF-4F6E-8DE3-773B1295E00B}" presName="negativeSpace" presStyleCnt="0"/>
      <dgm:spPr/>
    </dgm:pt>
    <dgm:pt modelId="{3E73C59C-2352-4239-A9DB-C623C9D91B2C}" type="pres">
      <dgm:prSet presAssocID="{077EE07A-2FAF-4F6E-8DE3-773B1295E00B}" presName="childText" presStyleLbl="conFgAcc1" presStyleIdx="0" presStyleCnt="3" custLinFactNeighborY="38473">
        <dgm:presLayoutVars>
          <dgm:bulletEnabled val="1"/>
        </dgm:presLayoutVars>
      </dgm:prSet>
      <dgm:spPr/>
    </dgm:pt>
    <dgm:pt modelId="{0406C986-FEB0-4E76-AA02-D4493DC6CD2B}" type="pres">
      <dgm:prSet presAssocID="{05785115-89A5-48CC-B5B7-DB54EDB0FA55}" presName="spaceBetweenRectangles" presStyleCnt="0"/>
      <dgm:spPr/>
    </dgm:pt>
    <dgm:pt modelId="{7EDA0958-8FA2-44DC-9313-62437F1E455C}" type="pres">
      <dgm:prSet presAssocID="{AEC6662D-C806-47C4-91EF-98460A50DB83}" presName="parentLin" presStyleCnt="0"/>
      <dgm:spPr/>
    </dgm:pt>
    <dgm:pt modelId="{12B2848F-55EA-42C4-B719-FF3DA3B91404}" type="pres">
      <dgm:prSet presAssocID="{AEC6662D-C806-47C4-91EF-98460A50DB83}" presName="parentLeftMargin" presStyleLbl="node1" presStyleIdx="0" presStyleCnt="3"/>
      <dgm:spPr/>
    </dgm:pt>
    <dgm:pt modelId="{CD42AEDF-035B-4370-911B-D147A0CFC6FF}" type="pres">
      <dgm:prSet presAssocID="{AEC6662D-C806-47C4-91EF-98460A50DB83}" presName="parentText" presStyleLbl="node1" presStyleIdx="1" presStyleCnt="3">
        <dgm:presLayoutVars>
          <dgm:chMax val="0"/>
          <dgm:bulletEnabled val="1"/>
        </dgm:presLayoutVars>
      </dgm:prSet>
      <dgm:spPr/>
    </dgm:pt>
    <dgm:pt modelId="{115040FA-36CD-4122-BAB5-7ACCCD6DF086}" type="pres">
      <dgm:prSet presAssocID="{AEC6662D-C806-47C4-91EF-98460A50DB83}" presName="negativeSpace" presStyleCnt="0"/>
      <dgm:spPr/>
    </dgm:pt>
    <dgm:pt modelId="{2A359A16-9D77-4028-B446-C387C3EAF83B}" type="pres">
      <dgm:prSet presAssocID="{AEC6662D-C806-47C4-91EF-98460A50DB83}" presName="childText" presStyleLbl="conFgAcc1" presStyleIdx="1" presStyleCnt="3">
        <dgm:presLayoutVars>
          <dgm:bulletEnabled val="1"/>
        </dgm:presLayoutVars>
      </dgm:prSet>
      <dgm:spPr/>
    </dgm:pt>
    <dgm:pt modelId="{33510906-6A30-4DFA-8FC8-221EEBBF7035}" type="pres">
      <dgm:prSet presAssocID="{EAE8310F-1A5F-4E3E-874A-9F31210D7B06}" presName="spaceBetweenRectangles" presStyleCnt="0"/>
      <dgm:spPr/>
    </dgm:pt>
    <dgm:pt modelId="{85E206D4-0F9D-4272-9B68-1C78AAF7C4D8}" type="pres">
      <dgm:prSet presAssocID="{D3521756-75B4-4F35-9098-A48AF2D5F050}" presName="parentLin" presStyleCnt="0"/>
      <dgm:spPr/>
    </dgm:pt>
    <dgm:pt modelId="{5BC8A69E-3C50-45B0-9921-A0BA658CB9C6}" type="pres">
      <dgm:prSet presAssocID="{D3521756-75B4-4F35-9098-A48AF2D5F050}" presName="parentLeftMargin" presStyleLbl="node1" presStyleIdx="1" presStyleCnt="3"/>
      <dgm:spPr/>
    </dgm:pt>
    <dgm:pt modelId="{1492794F-86B1-48F2-9AF6-7911BB1E42B2}" type="pres">
      <dgm:prSet presAssocID="{D3521756-75B4-4F35-9098-A48AF2D5F050}" presName="parentText" presStyleLbl="node1" presStyleIdx="2" presStyleCnt="3">
        <dgm:presLayoutVars>
          <dgm:chMax val="0"/>
          <dgm:bulletEnabled val="1"/>
        </dgm:presLayoutVars>
      </dgm:prSet>
      <dgm:spPr/>
    </dgm:pt>
    <dgm:pt modelId="{042E906D-06C4-49D4-ACA3-3CA38DDDAA68}" type="pres">
      <dgm:prSet presAssocID="{D3521756-75B4-4F35-9098-A48AF2D5F050}" presName="negativeSpace" presStyleCnt="0"/>
      <dgm:spPr/>
    </dgm:pt>
    <dgm:pt modelId="{ED14D2A6-C07C-446A-BFFF-036633991B30}" type="pres">
      <dgm:prSet presAssocID="{D3521756-75B4-4F35-9098-A48AF2D5F050}" presName="childText" presStyleLbl="conFgAcc1" presStyleIdx="2" presStyleCnt="3">
        <dgm:presLayoutVars>
          <dgm:bulletEnabled val="1"/>
        </dgm:presLayoutVars>
      </dgm:prSet>
      <dgm:spPr/>
    </dgm:pt>
  </dgm:ptLst>
  <dgm:cxnLst>
    <dgm:cxn modelId="{5084AF00-CC7C-40BE-9EA2-7DB2438CC6C1}" srcId="{3E6E0038-A0C1-4338-ACA4-8A6F08D31312}" destId="{D3521756-75B4-4F35-9098-A48AF2D5F050}" srcOrd="2" destOrd="0" parTransId="{D05DC41E-0749-4CAB-8650-4A0C4CAB0CAE}" sibTransId="{3B50BCA1-2414-48E7-A669-BF2965A397A0}"/>
    <dgm:cxn modelId="{D5179A0C-FA67-4107-B8DB-FE33BB15FD62}" type="presOf" srcId="{077EE07A-2FAF-4F6E-8DE3-773B1295E00B}" destId="{2D4A3416-1147-400A-A10D-2F99E4A99D1B}" srcOrd="0" destOrd="0" presId="urn:microsoft.com/office/officeart/2005/8/layout/list1"/>
    <dgm:cxn modelId="{3A76251C-8E73-44F6-8B3D-8C6845B6DC70}" type="presOf" srcId="{2FB43124-E3C1-4118-B077-81607EF43ED9}" destId="{3E73C59C-2352-4239-A9DB-C623C9D91B2C}" srcOrd="0" destOrd="1" presId="urn:microsoft.com/office/officeart/2005/8/layout/list1"/>
    <dgm:cxn modelId="{058FF148-E9C3-4BF3-8BA3-3497543B2FED}" type="presOf" srcId="{D47C80A2-C107-4AD0-8928-8AC0EBBF4275}" destId="{3E73C59C-2352-4239-A9DB-C623C9D91B2C}" srcOrd="0" destOrd="0" presId="urn:microsoft.com/office/officeart/2005/8/layout/list1"/>
    <dgm:cxn modelId="{4D12D84A-7A2A-46E9-9566-00CCCA8E719A}" type="presOf" srcId="{43CBF60A-B174-49C3-A024-81586004C26E}" destId="{3E73C59C-2352-4239-A9DB-C623C9D91B2C}" srcOrd="0" destOrd="2" presId="urn:microsoft.com/office/officeart/2005/8/layout/list1"/>
    <dgm:cxn modelId="{10CB335D-3B64-422D-AE6F-94C6BE3159D8}" srcId="{077EE07A-2FAF-4F6E-8DE3-773B1295E00B}" destId="{D47C80A2-C107-4AD0-8928-8AC0EBBF4275}" srcOrd="0" destOrd="0" parTransId="{F760FA71-CA10-46A2-A0E0-1E64DAE8062D}" sibTransId="{1B450ADE-C41C-4D26-A1CD-1740E0D77E18}"/>
    <dgm:cxn modelId="{9DF5FD65-B33E-44D3-9BE3-FF992BB9A46C}" type="presOf" srcId="{D3521756-75B4-4F35-9098-A48AF2D5F050}" destId="{1492794F-86B1-48F2-9AF6-7911BB1E42B2}" srcOrd="1" destOrd="0" presId="urn:microsoft.com/office/officeart/2005/8/layout/list1"/>
    <dgm:cxn modelId="{F3D53166-E764-45E3-8E7A-2D580C0386C8}" type="presOf" srcId="{AEC6662D-C806-47C4-91EF-98460A50DB83}" destId="{12B2848F-55EA-42C4-B719-FF3DA3B91404}" srcOrd="0" destOrd="0" presId="urn:microsoft.com/office/officeart/2005/8/layout/list1"/>
    <dgm:cxn modelId="{1D94C881-1181-4C1B-A57B-76415BDC32C6}" srcId="{3E6E0038-A0C1-4338-ACA4-8A6F08D31312}" destId="{077EE07A-2FAF-4F6E-8DE3-773B1295E00B}" srcOrd="0" destOrd="0" parTransId="{843DE16F-2B3D-41A7-9D81-C64242E5BB6E}" sibTransId="{05785115-89A5-48CC-B5B7-DB54EDB0FA55}"/>
    <dgm:cxn modelId="{A2465F87-F37D-404D-B23B-C30148FCA411}" type="presOf" srcId="{3E6E0038-A0C1-4338-ACA4-8A6F08D31312}" destId="{7FD8A738-41CE-4450-94FA-118C768D1F13}" srcOrd="0" destOrd="0" presId="urn:microsoft.com/office/officeart/2005/8/layout/list1"/>
    <dgm:cxn modelId="{4661CE8C-04AF-433B-B9BE-D0CD985A7855}" srcId="{077EE07A-2FAF-4F6E-8DE3-773B1295E00B}" destId="{43CBF60A-B174-49C3-A024-81586004C26E}" srcOrd="2" destOrd="0" parTransId="{2B3645FD-7F05-4365-94D1-98FD6ECDE9A0}" sibTransId="{B9C66437-BD02-4005-8333-57697C61E4F7}"/>
    <dgm:cxn modelId="{437E75A0-061D-4097-9763-DE93D6EDA666}" type="presOf" srcId="{D3521756-75B4-4F35-9098-A48AF2D5F050}" destId="{5BC8A69E-3C50-45B0-9921-A0BA658CB9C6}" srcOrd="0" destOrd="0" presId="urn:microsoft.com/office/officeart/2005/8/layout/list1"/>
    <dgm:cxn modelId="{14FC6FA9-D6FD-4E45-8F86-B072BA96650B}" type="presOf" srcId="{077EE07A-2FAF-4F6E-8DE3-773B1295E00B}" destId="{35ACD7B6-2F60-4E1B-8C0D-6DB12B4DF882}" srcOrd="1" destOrd="0" presId="urn:microsoft.com/office/officeart/2005/8/layout/list1"/>
    <dgm:cxn modelId="{256F33AA-CBDA-4D37-B3C3-8A99CCED24B7}" type="presOf" srcId="{AEC6662D-C806-47C4-91EF-98460A50DB83}" destId="{CD42AEDF-035B-4370-911B-D147A0CFC6FF}" srcOrd="1" destOrd="0" presId="urn:microsoft.com/office/officeart/2005/8/layout/list1"/>
    <dgm:cxn modelId="{65E1D6BB-C05D-4EA3-B291-0ECEB3D22F2E}" srcId="{3E6E0038-A0C1-4338-ACA4-8A6F08D31312}" destId="{AEC6662D-C806-47C4-91EF-98460A50DB83}" srcOrd="1" destOrd="0" parTransId="{04C0979B-124E-4F80-8489-F5B60A9F4290}" sibTransId="{EAE8310F-1A5F-4E3E-874A-9F31210D7B06}"/>
    <dgm:cxn modelId="{DD1430D2-4E78-420C-A370-83A12E6590C5}" srcId="{077EE07A-2FAF-4F6E-8DE3-773B1295E00B}" destId="{2FB43124-E3C1-4118-B077-81607EF43ED9}" srcOrd="1" destOrd="0" parTransId="{487AF2D5-A8E1-4A60-AE06-065F101709CA}" sibTransId="{B65A342F-3BB8-45E8-B57D-BD32CC639684}"/>
    <dgm:cxn modelId="{B8E95BF4-BCF1-44B6-B6A1-8BB6A27F9A43}" srcId="{077EE07A-2FAF-4F6E-8DE3-773B1295E00B}" destId="{433124FE-2624-44D4-85F0-19AE0F35B820}" srcOrd="3" destOrd="0" parTransId="{8E2204C7-316C-462E-9D57-DCC6B7959944}" sibTransId="{9D8C5ACD-471B-4708-A9D2-3A8C99C24EE6}"/>
    <dgm:cxn modelId="{D7C4C5FE-A36F-4EF6-86F1-5E369C69D5C2}" type="presOf" srcId="{433124FE-2624-44D4-85F0-19AE0F35B820}" destId="{3E73C59C-2352-4239-A9DB-C623C9D91B2C}" srcOrd="0" destOrd="3" presId="urn:microsoft.com/office/officeart/2005/8/layout/list1"/>
    <dgm:cxn modelId="{2A539116-2629-4075-B26B-211A48143816}" type="presParOf" srcId="{7FD8A738-41CE-4450-94FA-118C768D1F13}" destId="{7920D845-3927-483C-924A-12DE2F2C47CC}" srcOrd="0" destOrd="0" presId="urn:microsoft.com/office/officeart/2005/8/layout/list1"/>
    <dgm:cxn modelId="{7B374B92-8C12-490B-8A1B-1B35E644773F}" type="presParOf" srcId="{7920D845-3927-483C-924A-12DE2F2C47CC}" destId="{2D4A3416-1147-400A-A10D-2F99E4A99D1B}" srcOrd="0" destOrd="0" presId="urn:microsoft.com/office/officeart/2005/8/layout/list1"/>
    <dgm:cxn modelId="{703A9A32-CE92-4D27-93E4-6B27A166C0CC}" type="presParOf" srcId="{7920D845-3927-483C-924A-12DE2F2C47CC}" destId="{35ACD7B6-2F60-4E1B-8C0D-6DB12B4DF882}" srcOrd="1" destOrd="0" presId="urn:microsoft.com/office/officeart/2005/8/layout/list1"/>
    <dgm:cxn modelId="{349B4A32-5230-42F5-8500-7990820A5619}" type="presParOf" srcId="{7FD8A738-41CE-4450-94FA-118C768D1F13}" destId="{D336B76C-5F5F-46EF-BAF3-9679C4AFF46E}" srcOrd="1" destOrd="0" presId="urn:microsoft.com/office/officeart/2005/8/layout/list1"/>
    <dgm:cxn modelId="{A61D627C-8957-4CAE-89A8-FCF6C6091D97}" type="presParOf" srcId="{7FD8A738-41CE-4450-94FA-118C768D1F13}" destId="{3E73C59C-2352-4239-A9DB-C623C9D91B2C}" srcOrd="2" destOrd="0" presId="urn:microsoft.com/office/officeart/2005/8/layout/list1"/>
    <dgm:cxn modelId="{C29E0A57-DAB8-401F-8968-0F853A0E994D}" type="presParOf" srcId="{7FD8A738-41CE-4450-94FA-118C768D1F13}" destId="{0406C986-FEB0-4E76-AA02-D4493DC6CD2B}" srcOrd="3" destOrd="0" presId="urn:microsoft.com/office/officeart/2005/8/layout/list1"/>
    <dgm:cxn modelId="{5AB67CA8-2549-4F30-B8FE-CD164ECB4D19}" type="presParOf" srcId="{7FD8A738-41CE-4450-94FA-118C768D1F13}" destId="{7EDA0958-8FA2-44DC-9313-62437F1E455C}" srcOrd="4" destOrd="0" presId="urn:microsoft.com/office/officeart/2005/8/layout/list1"/>
    <dgm:cxn modelId="{38309CE4-6095-4176-B9A5-FAC15C553BBD}" type="presParOf" srcId="{7EDA0958-8FA2-44DC-9313-62437F1E455C}" destId="{12B2848F-55EA-42C4-B719-FF3DA3B91404}" srcOrd="0" destOrd="0" presId="urn:microsoft.com/office/officeart/2005/8/layout/list1"/>
    <dgm:cxn modelId="{F8B7504D-17A2-4F37-A39D-CBEEE83A713C}" type="presParOf" srcId="{7EDA0958-8FA2-44DC-9313-62437F1E455C}" destId="{CD42AEDF-035B-4370-911B-D147A0CFC6FF}" srcOrd="1" destOrd="0" presId="urn:microsoft.com/office/officeart/2005/8/layout/list1"/>
    <dgm:cxn modelId="{A94143C0-7349-4CCB-9299-B751C9EEAC72}" type="presParOf" srcId="{7FD8A738-41CE-4450-94FA-118C768D1F13}" destId="{115040FA-36CD-4122-BAB5-7ACCCD6DF086}" srcOrd="5" destOrd="0" presId="urn:microsoft.com/office/officeart/2005/8/layout/list1"/>
    <dgm:cxn modelId="{5F2B4CDD-1FF1-40FF-8AFB-5736B05F374E}" type="presParOf" srcId="{7FD8A738-41CE-4450-94FA-118C768D1F13}" destId="{2A359A16-9D77-4028-B446-C387C3EAF83B}" srcOrd="6" destOrd="0" presId="urn:microsoft.com/office/officeart/2005/8/layout/list1"/>
    <dgm:cxn modelId="{9BCEC2A8-876F-4C61-A5EB-BCDC1725F893}" type="presParOf" srcId="{7FD8A738-41CE-4450-94FA-118C768D1F13}" destId="{33510906-6A30-4DFA-8FC8-221EEBBF7035}" srcOrd="7" destOrd="0" presId="urn:microsoft.com/office/officeart/2005/8/layout/list1"/>
    <dgm:cxn modelId="{CA79FF2F-4B50-4372-BBDF-716421C77105}" type="presParOf" srcId="{7FD8A738-41CE-4450-94FA-118C768D1F13}" destId="{85E206D4-0F9D-4272-9B68-1C78AAF7C4D8}" srcOrd="8" destOrd="0" presId="urn:microsoft.com/office/officeart/2005/8/layout/list1"/>
    <dgm:cxn modelId="{C638D841-8642-4823-9024-2E7F5403C948}" type="presParOf" srcId="{85E206D4-0F9D-4272-9B68-1C78AAF7C4D8}" destId="{5BC8A69E-3C50-45B0-9921-A0BA658CB9C6}" srcOrd="0" destOrd="0" presId="urn:microsoft.com/office/officeart/2005/8/layout/list1"/>
    <dgm:cxn modelId="{8749F780-9C1F-4B4C-B50F-AB1B73044459}" type="presParOf" srcId="{85E206D4-0F9D-4272-9B68-1C78AAF7C4D8}" destId="{1492794F-86B1-48F2-9AF6-7911BB1E42B2}" srcOrd="1" destOrd="0" presId="urn:microsoft.com/office/officeart/2005/8/layout/list1"/>
    <dgm:cxn modelId="{6B3030CD-A7EE-4B98-8E7E-C0FC7D23544B}" type="presParOf" srcId="{7FD8A738-41CE-4450-94FA-118C768D1F13}" destId="{042E906D-06C4-49D4-ACA3-3CA38DDDAA68}" srcOrd="9" destOrd="0" presId="urn:microsoft.com/office/officeart/2005/8/layout/list1"/>
    <dgm:cxn modelId="{4DBC4E11-C400-4745-B562-54F26841A050}" type="presParOf" srcId="{7FD8A738-41CE-4450-94FA-118C768D1F13}" destId="{ED14D2A6-C07C-446A-BFFF-036633991B3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CCE76-1997-44EE-9E3A-0FD01E89EB7E}">
      <dsp:nvSpPr>
        <dsp:cNvPr id="0" name=""/>
        <dsp:cNvSpPr/>
      </dsp:nvSpPr>
      <dsp:spPr>
        <a:xfrm>
          <a:off x="1463040" y="1428"/>
          <a:ext cx="5852160" cy="1464468"/>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3548" tIns="371975" rIns="113548" bIns="371975" numCol="1" spcCol="1270" anchor="ctr" anchorCtr="0">
          <a:noAutofit/>
        </a:bodyPr>
        <a:lstStyle/>
        <a:p>
          <a:pPr marL="0" lvl="0" indent="0" algn="l" defTabSz="889000">
            <a:lnSpc>
              <a:spcPct val="90000"/>
            </a:lnSpc>
            <a:spcBef>
              <a:spcPct val="0"/>
            </a:spcBef>
            <a:spcAft>
              <a:spcPct val="35000"/>
            </a:spcAft>
            <a:buNone/>
          </a:pPr>
          <a:r>
            <a:rPr lang="en-US" sz="2000" kern="1200" dirty="0"/>
            <a:t>Provide an overview of the Federal Child Nutrition Programs used by schools</a:t>
          </a:r>
        </a:p>
      </dsp:txBody>
      <dsp:txXfrm>
        <a:off x="1463040" y="1428"/>
        <a:ext cx="5852160" cy="1464468"/>
      </dsp:txXfrm>
    </dsp:sp>
    <dsp:sp modelId="{E134F83A-ACCC-4D09-A43A-AC34C473268F}">
      <dsp:nvSpPr>
        <dsp:cNvPr id="0" name=""/>
        <dsp:cNvSpPr/>
      </dsp:nvSpPr>
      <dsp:spPr>
        <a:xfrm>
          <a:off x="0" y="1428"/>
          <a:ext cx="1463040" cy="1464468"/>
        </a:xfrm>
        <a:prstGeom prst="re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419" tIns="144657" rIns="77419" bIns="144657" numCol="1" spcCol="1270" anchor="ctr" anchorCtr="0">
          <a:noAutofit/>
        </a:bodyPr>
        <a:lstStyle/>
        <a:p>
          <a:pPr marL="0" lvl="0" indent="0" algn="ctr" defTabSz="1066800">
            <a:lnSpc>
              <a:spcPct val="90000"/>
            </a:lnSpc>
            <a:spcBef>
              <a:spcPct val="0"/>
            </a:spcBef>
            <a:spcAft>
              <a:spcPct val="35000"/>
            </a:spcAft>
            <a:buNone/>
          </a:pPr>
          <a:r>
            <a:rPr lang="en-US" sz="2400" kern="1200" dirty="0"/>
            <a:t>Provide</a:t>
          </a:r>
        </a:p>
      </dsp:txBody>
      <dsp:txXfrm>
        <a:off x="0" y="1428"/>
        <a:ext cx="1463040" cy="1464468"/>
      </dsp:txXfrm>
    </dsp:sp>
    <dsp:sp modelId="{ECEAC12E-7B64-4392-9B15-1731D823E79F}">
      <dsp:nvSpPr>
        <dsp:cNvPr id="0" name=""/>
        <dsp:cNvSpPr/>
      </dsp:nvSpPr>
      <dsp:spPr>
        <a:xfrm>
          <a:off x="1463040" y="1553765"/>
          <a:ext cx="5852160" cy="1464468"/>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3548" tIns="371975" rIns="113548" bIns="371975" numCol="1" spcCol="1270" anchor="ctr" anchorCtr="0">
          <a:noAutofit/>
        </a:bodyPr>
        <a:lstStyle/>
        <a:p>
          <a:pPr marL="0" lvl="0" indent="0" algn="l" defTabSz="889000">
            <a:lnSpc>
              <a:spcPct val="90000"/>
            </a:lnSpc>
            <a:spcBef>
              <a:spcPct val="0"/>
            </a:spcBef>
            <a:spcAft>
              <a:spcPct val="35000"/>
            </a:spcAft>
            <a:buNone/>
          </a:pPr>
          <a:r>
            <a:rPr lang="en-US" sz="2000" kern="1200" dirty="0"/>
            <a:t>Introduce you to regulations for Child Nutrition Programs in schools. </a:t>
          </a:r>
        </a:p>
      </dsp:txBody>
      <dsp:txXfrm>
        <a:off x="1463040" y="1553765"/>
        <a:ext cx="5852160" cy="1464468"/>
      </dsp:txXfrm>
    </dsp:sp>
    <dsp:sp modelId="{DFB976BA-0D2D-431B-8AA0-8B8B68B76F13}">
      <dsp:nvSpPr>
        <dsp:cNvPr id="0" name=""/>
        <dsp:cNvSpPr/>
      </dsp:nvSpPr>
      <dsp:spPr>
        <a:xfrm>
          <a:off x="0" y="1553765"/>
          <a:ext cx="1463040" cy="1464468"/>
        </a:xfrm>
        <a:prstGeom prst="re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419" tIns="144657" rIns="77419" bIns="144657" numCol="1" spcCol="1270" anchor="ctr" anchorCtr="0">
          <a:noAutofit/>
        </a:bodyPr>
        <a:lstStyle/>
        <a:p>
          <a:pPr marL="0" lvl="0" indent="0" algn="ctr" defTabSz="1066800">
            <a:lnSpc>
              <a:spcPct val="90000"/>
            </a:lnSpc>
            <a:spcBef>
              <a:spcPct val="0"/>
            </a:spcBef>
            <a:spcAft>
              <a:spcPct val="35000"/>
            </a:spcAft>
            <a:buNone/>
          </a:pPr>
          <a:r>
            <a:rPr lang="en-US" sz="2400" kern="1200" dirty="0"/>
            <a:t>Introduce</a:t>
          </a:r>
        </a:p>
      </dsp:txBody>
      <dsp:txXfrm>
        <a:off x="0" y="1553765"/>
        <a:ext cx="1463040" cy="1464468"/>
      </dsp:txXfrm>
    </dsp:sp>
    <dsp:sp modelId="{21921087-8087-4456-97FE-7E87289F3D0E}">
      <dsp:nvSpPr>
        <dsp:cNvPr id="0" name=""/>
        <dsp:cNvSpPr/>
      </dsp:nvSpPr>
      <dsp:spPr>
        <a:xfrm>
          <a:off x="1463040" y="3106102"/>
          <a:ext cx="5852160" cy="1464468"/>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3548" tIns="371975" rIns="113548" bIns="371975" numCol="1" spcCol="1270" anchor="ctr" anchorCtr="0">
          <a:noAutofit/>
        </a:bodyPr>
        <a:lstStyle/>
        <a:p>
          <a:pPr marL="0" lvl="0" indent="0" algn="l" defTabSz="889000">
            <a:lnSpc>
              <a:spcPct val="90000"/>
            </a:lnSpc>
            <a:spcBef>
              <a:spcPct val="0"/>
            </a:spcBef>
            <a:spcAft>
              <a:spcPct val="35000"/>
            </a:spcAft>
            <a:buNone/>
          </a:pPr>
          <a:r>
            <a:rPr lang="en-US" sz="2000" kern="1200" dirty="0"/>
            <a:t>Answer questions about the Child Nutrition Programs</a:t>
          </a:r>
        </a:p>
      </dsp:txBody>
      <dsp:txXfrm>
        <a:off x="1463040" y="3106102"/>
        <a:ext cx="5852160" cy="1464468"/>
      </dsp:txXfrm>
    </dsp:sp>
    <dsp:sp modelId="{EC420D84-1176-4CC7-A3C6-28F9D53C722E}">
      <dsp:nvSpPr>
        <dsp:cNvPr id="0" name=""/>
        <dsp:cNvSpPr/>
      </dsp:nvSpPr>
      <dsp:spPr>
        <a:xfrm>
          <a:off x="0" y="3106102"/>
          <a:ext cx="1463040" cy="1464468"/>
        </a:xfrm>
        <a:prstGeom prst="re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419" tIns="144657" rIns="77419" bIns="144657" numCol="1" spcCol="1270" anchor="ctr" anchorCtr="0">
          <a:noAutofit/>
        </a:bodyPr>
        <a:lstStyle/>
        <a:p>
          <a:pPr marL="0" lvl="0" indent="0" algn="ctr" defTabSz="1066800">
            <a:lnSpc>
              <a:spcPct val="90000"/>
            </a:lnSpc>
            <a:spcBef>
              <a:spcPct val="0"/>
            </a:spcBef>
            <a:spcAft>
              <a:spcPct val="35000"/>
            </a:spcAft>
            <a:buNone/>
          </a:pPr>
          <a:r>
            <a:rPr lang="en-US" sz="2400" kern="1200" dirty="0"/>
            <a:t>Answer</a:t>
          </a:r>
        </a:p>
      </dsp:txBody>
      <dsp:txXfrm>
        <a:off x="0" y="3106102"/>
        <a:ext cx="1463040" cy="1464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3C59C-2352-4239-A9DB-C623C9D91B2C}">
      <dsp:nvSpPr>
        <dsp:cNvPr id="0" name=""/>
        <dsp:cNvSpPr/>
      </dsp:nvSpPr>
      <dsp:spPr>
        <a:xfrm>
          <a:off x="0" y="817605"/>
          <a:ext cx="7315200" cy="16443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67741" tIns="374904" rIns="567741"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chemeClr val="accent6"/>
              </a:solidFill>
            </a:rPr>
            <a:t>School Breakfast Program</a:t>
          </a:r>
        </a:p>
        <a:p>
          <a:pPr marL="171450" lvl="1" indent="-171450" algn="l" defTabSz="800100">
            <a:lnSpc>
              <a:spcPct val="90000"/>
            </a:lnSpc>
            <a:spcBef>
              <a:spcPct val="0"/>
            </a:spcBef>
            <a:spcAft>
              <a:spcPct val="15000"/>
            </a:spcAft>
            <a:buChar char="•"/>
          </a:pPr>
          <a:r>
            <a:rPr lang="en-US" sz="1800" kern="1200" dirty="0">
              <a:solidFill>
                <a:schemeClr val="accent6"/>
              </a:solidFill>
            </a:rPr>
            <a:t>Fresh Fruit and Vegetable Program</a:t>
          </a:r>
        </a:p>
        <a:p>
          <a:pPr marL="171450" lvl="1" indent="-171450" algn="l" defTabSz="800100">
            <a:lnSpc>
              <a:spcPct val="90000"/>
            </a:lnSpc>
            <a:spcBef>
              <a:spcPct val="0"/>
            </a:spcBef>
            <a:spcAft>
              <a:spcPct val="15000"/>
            </a:spcAft>
            <a:buChar char="•"/>
          </a:pPr>
          <a:r>
            <a:rPr lang="en-US" sz="1800" kern="1200" dirty="0">
              <a:solidFill>
                <a:schemeClr val="accent6"/>
              </a:solidFill>
            </a:rPr>
            <a:t>Afterschool Snack Service</a:t>
          </a:r>
        </a:p>
        <a:p>
          <a:pPr marL="171450" lvl="1" indent="-171450" algn="l" defTabSz="800100">
            <a:lnSpc>
              <a:spcPct val="90000"/>
            </a:lnSpc>
            <a:spcBef>
              <a:spcPct val="0"/>
            </a:spcBef>
            <a:spcAft>
              <a:spcPct val="15000"/>
            </a:spcAft>
            <a:buChar char="•"/>
          </a:pPr>
          <a:r>
            <a:rPr lang="en-US" sz="1800" kern="1200" dirty="0">
              <a:solidFill>
                <a:schemeClr val="accent6"/>
              </a:solidFill>
            </a:rPr>
            <a:t>Seamless Summer Option</a:t>
          </a:r>
        </a:p>
      </dsp:txBody>
      <dsp:txXfrm>
        <a:off x="0" y="817605"/>
        <a:ext cx="7315200" cy="1644300"/>
      </dsp:txXfrm>
    </dsp:sp>
    <dsp:sp modelId="{35ACD7B6-2F60-4E1B-8C0D-6DB12B4DF882}">
      <dsp:nvSpPr>
        <dsp:cNvPr id="0" name=""/>
        <dsp:cNvSpPr/>
      </dsp:nvSpPr>
      <dsp:spPr>
        <a:xfrm>
          <a:off x="365760" y="514529"/>
          <a:ext cx="5120640" cy="531360"/>
        </a:xfrm>
        <a:prstGeom prst="round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800100">
            <a:lnSpc>
              <a:spcPct val="90000"/>
            </a:lnSpc>
            <a:spcBef>
              <a:spcPct val="0"/>
            </a:spcBef>
            <a:spcAft>
              <a:spcPct val="35000"/>
            </a:spcAft>
            <a:buNone/>
          </a:pPr>
          <a:r>
            <a:rPr lang="en-US" sz="1800" kern="1200" dirty="0"/>
            <a:t>National School Lunch Program (NSLP)</a:t>
          </a:r>
        </a:p>
      </dsp:txBody>
      <dsp:txXfrm>
        <a:off x="391699" y="540468"/>
        <a:ext cx="5068762" cy="479482"/>
      </dsp:txXfrm>
    </dsp:sp>
    <dsp:sp modelId="{2A359A16-9D77-4028-B446-C387C3EAF83B}">
      <dsp:nvSpPr>
        <dsp:cNvPr id="0" name=""/>
        <dsp:cNvSpPr/>
      </dsp:nvSpPr>
      <dsp:spPr>
        <a:xfrm>
          <a:off x="0" y="2787390"/>
          <a:ext cx="73152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CD42AEDF-035B-4370-911B-D147A0CFC6FF}">
      <dsp:nvSpPr>
        <dsp:cNvPr id="0" name=""/>
        <dsp:cNvSpPr/>
      </dsp:nvSpPr>
      <dsp:spPr>
        <a:xfrm>
          <a:off x="365760" y="2521710"/>
          <a:ext cx="5120640" cy="531360"/>
        </a:xfrm>
        <a:prstGeom prst="round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800100">
            <a:lnSpc>
              <a:spcPct val="90000"/>
            </a:lnSpc>
            <a:spcBef>
              <a:spcPct val="0"/>
            </a:spcBef>
            <a:spcAft>
              <a:spcPct val="35000"/>
            </a:spcAft>
            <a:buNone/>
          </a:pPr>
          <a:r>
            <a:rPr lang="en-US" sz="1800" kern="1200" dirty="0"/>
            <a:t>Child and Adult Care Food Program (CACFP)</a:t>
          </a:r>
        </a:p>
      </dsp:txBody>
      <dsp:txXfrm>
        <a:off x="391699" y="2547649"/>
        <a:ext cx="5068762" cy="479482"/>
      </dsp:txXfrm>
    </dsp:sp>
    <dsp:sp modelId="{ED14D2A6-C07C-446A-BFFF-036633991B30}">
      <dsp:nvSpPr>
        <dsp:cNvPr id="0" name=""/>
        <dsp:cNvSpPr/>
      </dsp:nvSpPr>
      <dsp:spPr>
        <a:xfrm>
          <a:off x="0" y="3603870"/>
          <a:ext cx="73152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1492794F-86B1-48F2-9AF6-7911BB1E42B2}">
      <dsp:nvSpPr>
        <dsp:cNvPr id="0" name=""/>
        <dsp:cNvSpPr/>
      </dsp:nvSpPr>
      <dsp:spPr>
        <a:xfrm>
          <a:off x="365760" y="3338190"/>
          <a:ext cx="5120640" cy="531360"/>
        </a:xfrm>
        <a:prstGeom prst="roundRect">
          <a:avLst/>
        </a:prstGeom>
        <a:solidFill>
          <a:schemeClr val="accent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800100">
            <a:lnSpc>
              <a:spcPct val="90000"/>
            </a:lnSpc>
            <a:spcBef>
              <a:spcPct val="0"/>
            </a:spcBef>
            <a:spcAft>
              <a:spcPct val="35000"/>
            </a:spcAft>
            <a:buNone/>
          </a:pPr>
          <a:r>
            <a:rPr lang="en-US" sz="1800" kern="1200" dirty="0"/>
            <a:t>Summer Food Service Program (SFSP)</a:t>
          </a:r>
        </a:p>
      </dsp:txBody>
      <dsp:txXfrm>
        <a:off x="391699" y="3364129"/>
        <a:ext cx="5068762" cy="47948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3177" tIns="46589" rIns="93177" bIns="46589" rtlCol="0"/>
          <a:lstStyle>
            <a:lvl1pPr algn="r">
              <a:defRPr sz="1200"/>
            </a:lvl1pPr>
          </a:lstStyle>
          <a:p>
            <a:fld id="{DE29F036-F355-4B7F-88B8-6E87969DA46E}" type="datetimeFigureOut">
              <a:rPr lang="en-US" smtClean="0"/>
              <a:pPr/>
              <a:t>6/27/23</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11699"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3177" tIns="46589" rIns="93177" bIns="46589" rtlCol="0" anchor="b"/>
          <a:lstStyle>
            <a:lvl1pPr algn="r">
              <a:defRPr sz="1200"/>
            </a:lvl1pPr>
          </a:lstStyle>
          <a:p>
            <a:fld id="{F32660A4-79C6-4881-B868-A3A9C2FA6C1C}" type="slidenum">
              <a:rPr lang="en-US" smtClean="0"/>
              <a:pPr/>
              <a:t>‹#›</a:t>
            </a:fld>
            <a:endParaRPr lang="en-US" dirty="0"/>
          </a:p>
        </p:txBody>
      </p:sp>
    </p:spTree>
    <p:extLst>
      <p:ext uri="{BB962C8B-B14F-4D97-AF65-F5344CB8AC3E}">
        <p14:creationId xmlns:p14="http://schemas.microsoft.com/office/powerpoint/2010/main" val="210727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a:t>
            </a:fld>
            <a:endParaRPr lang="en-US" dirty="0"/>
          </a:p>
        </p:txBody>
      </p:sp>
    </p:spTree>
    <p:extLst>
      <p:ext uri="{BB962C8B-B14F-4D97-AF65-F5344CB8AC3E}">
        <p14:creationId xmlns:p14="http://schemas.microsoft.com/office/powerpoint/2010/main" val="2073296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177" y="4315215"/>
            <a:ext cx="6270176" cy="4156234"/>
          </a:xfrm>
        </p:spPr>
        <p:txBody>
          <a:bodyPr>
            <a:normAutofit fontScale="4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latin typeface="Times New Roman" pitchFamily="18" charset="0"/>
              </a:rPr>
              <a:t>Historically, there have been three main sources of funds provided to nonprofit school food service accounts: Federal reimbursements, paid meal revenues, and state and local funding. The Paid Lunch Equity provision in 7 CFR 210.14(e) ensures that sufficient funds are provided to the nonprofit school food service account for meals served to students not eligible for free or reduced price meals,</a:t>
            </a:r>
            <a:r>
              <a:rPr lang="en-US" sz="2800" baseline="0" dirty="0">
                <a:latin typeface="Times New Roman" pitchFamily="18" charset="0"/>
              </a:rPr>
              <a:t> </a:t>
            </a:r>
            <a:r>
              <a:rPr lang="en-US" sz="2800" dirty="0">
                <a:latin typeface="Times New Roman" pitchFamily="18" charset="0"/>
              </a:rPr>
              <a:t>either through the prices charged for “paid” meals or through other non-federal sources provided to the nonprofit school food service account. </a:t>
            </a:r>
          </a:p>
          <a:p>
            <a:pPr marL="228600" indent="-228600">
              <a:buFont typeface="+mj-lt"/>
              <a:buNone/>
              <a:defRPr/>
            </a:pPr>
            <a:endParaRPr lang="en-US" sz="2800" dirty="0">
              <a:latin typeface="Times New Roman" pitchFamily="18" charset="0"/>
            </a:endParaRPr>
          </a:p>
          <a:p>
            <a:pPr>
              <a:defRPr/>
            </a:pPr>
            <a:r>
              <a:rPr lang="en-US" sz="2800" dirty="0">
                <a:latin typeface="Times New Roman" pitchFamily="18" charset="0"/>
              </a:rPr>
              <a:t>The law</a:t>
            </a:r>
            <a:r>
              <a:rPr lang="en-US" sz="2800" baseline="0" dirty="0">
                <a:latin typeface="Times New Roman" pitchFamily="18" charset="0"/>
              </a:rPr>
              <a:t> requires </a:t>
            </a:r>
            <a:r>
              <a:rPr lang="en-US" sz="2800" dirty="0">
                <a:latin typeface="Times New Roman" pitchFamily="18" charset="0"/>
              </a:rPr>
              <a:t>gradual increases to the average price of paid lunches in</a:t>
            </a:r>
            <a:r>
              <a:rPr lang="en-US" sz="2800" baseline="0" dirty="0">
                <a:latin typeface="Times New Roman" pitchFamily="18" charset="0"/>
              </a:rPr>
              <a:t> relation to the free reimbursement rate. </a:t>
            </a:r>
            <a:endParaRPr lang="en-US" sz="2800" dirty="0">
              <a:latin typeface="Times New Roman" pitchFamily="18" charset="0"/>
            </a:endParaRPr>
          </a:p>
          <a:p>
            <a:pPr>
              <a:defRPr/>
            </a:pPr>
            <a:r>
              <a:rPr lang="en-US" sz="2800" dirty="0">
                <a:latin typeface="Times New Roman" pitchFamily="18" charset="0"/>
              </a:rPr>
              <a:t>An updated Paid</a:t>
            </a:r>
            <a:r>
              <a:rPr lang="en-US" sz="2800" baseline="0" dirty="0">
                <a:latin typeface="Times New Roman" pitchFamily="18" charset="0"/>
              </a:rPr>
              <a:t> Lunch Equity (</a:t>
            </a:r>
            <a:r>
              <a:rPr lang="en-US" sz="2800" dirty="0">
                <a:latin typeface="Times New Roman" pitchFamily="18" charset="0"/>
              </a:rPr>
              <a:t>PLE) tool is available on the FNS website.  The tool helps SFAs calculate average price across the SFA, new required average price across SFA, distribution of price increases across SFA, and the non-Federal source contribution amount. </a:t>
            </a:r>
            <a:r>
              <a:rPr lang="en-US" sz="2800" dirty="0">
                <a:cs typeface="Arial" pitchFamily="34" charset="0"/>
              </a:rPr>
              <a:t>This</a:t>
            </a:r>
            <a:r>
              <a:rPr lang="en-US" sz="2800" baseline="0" dirty="0">
                <a:cs typeface="Arial" pitchFamily="34" charset="0"/>
              </a:rPr>
              <a:t> t</a:t>
            </a:r>
            <a:r>
              <a:rPr lang="en-US" sz="2800" dirty="0">
                <a:cs typeface="Arial" pitchFamily="34" charset="0"/>
              </a:rPr>
              <a:t>ool is updated regularly. </a:t>
            </a:r>
          </a:p>
          <a:p>
            <a:pPr>
              <a:defRPr/>
            </a:pPr>
            <a:endParaRPr lang="en-US" sz="2800" dirty="0">
              <a:latin typeface="Times New Roman" pitchFamily="18" charset="0"/>
              <a:cs typeface="Arial" pitchFamily="34" charset="0"/>
            </a:endParaRPr>
          </a:p>
          <a:p>
            <a:pPr>
              <a:defRPr/>
            </a:pPr>
            <a:r>
              <a:rPr lang="en-US" sz="2800" dirty="0">
                <a:latin typeface="Times New Roman" pitchFamily="18" charset="0"/>
              </a:rPr>
              <a:t>State agencies may exempt an SFA in strong financial standing from the PLE requirements if the SFA has been certified as meeting the meal pattern requirements and can demonstrate that the required increase to paid lunch prices or revenue contributions would cause the SFA to exceed the 3-month operating balance limit. See memo SP 17-2017: Paid Lunch Equity: Guidance for School Year 2017-18 </a:t>
            </a:r>
          </a:p>
          <a:p>
            <a:pPr>
              <a:defRPr/>
            </a:pPr>
            <a:endParaRPr lang="en-US" sz="2800" dirty="0">
              <a:latin typeface="Times New Roman" pitchFamily="18" charset="0"/>
            </a:endParaRPr>
          </a:p>
          <a:p>
            <a:pPr defTabSz="931774" eaLnBrk="0" fontAlgn="base" hangingPunct="0">
              <a:spcBef>
                <a:spcPct val="30000"/>
              </a:spcBef>
              <a:spcAft>
                <a:spcPct val="0"/>
              </a:spcAft>
              <a:defRPr/>
            </a:pPr>
            <a:r>
              <a:rPr lang="en-US" sz="2800" dirty="0">
                <a:latin typeface="Times New Roman" pitchFamily="18" charset="0"/>
              </a:rPr>
              <a:t>There is also a requirement that  the price of non-program foods sold in schools is proportional to their </a:t>
            </a:r>
            <a:r>
              <a:rPr lang="en-US" sz="2800" baseline="0" dirty="0">
                <a:latin typeface="Times New Roman" pitchFamily="18" charset="0"/>
              </a:rPr>
              <a:t>cost in relation to program and non-program foods costs. This calculation must be done annually and there is also a t</a:t>
            </a:r>
            <a:r>
              <a:rPr lang="en-US" sz="2800" dirty="0">
                <a:latin typeface="Times New Roman" pitchFamily="18" charset="0"/>
              </a:rPr>
              <a:t>ool to help SFAs calculate the revenue from nonprogram foods. </a:t>
            </a:r>
          </a:p>
          <a:p>
            <a:pPr>
              <a:defRPr/>
            </a:pPr>
            <a:endParaRPr lang="en-US" dirty="0">
              <a:latin typeface="Times New Roman" pitchFamily="18" charset="0"/>
            </a:endParaRPr>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11</a:t>
            </a:fld>
            <a:endParaRPr lang="en-US" dirty="0"/>
          </a:p>
        </p:txBody>
      </p:sp>
    </p:spTree>
    <p:extLst>
      <p:ext uri="{BB962C8B-B14F-4D97-AF65-F5344CB8AC3E}">
        <p14:creationId xmlns:p14="http://schemas.microsoft.com/office/powerpoint/2010/main" val="3370658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 The scope of the Administrative Review focuses on two primary review components: Critical Areas of Review and General Areas of Review. The Critical Areas of Review are Performance Standard 1 and Performance Standard 2. </a:t>
            </a:r>
          </a:p>
          <a:p>
            <a:pPr>
              <a:lnSpc>
                <a:spcPct val="80000"/>
              </a:lnSpc>
            </a:pPr>
            <a:endParaRPr lang="en-US" dirty="0"/>
          </a:p>
          <a:p>
            <a:pPr>
              <a:lnSpc>
                <a:spcPct val="80000"/>
              </a:lnSpc>
            </a:pPr>
            <a:r>
              <a:rPr lang="en-US" dirty="0"/>
              <a:t>Performance Standard 1 focuses on the certification and benefit issuance process and the accuracy of meal counting and claiming. Performance Standard 2 focuses on whether meals claimed for reimbursement meet meal pattern and nutritional quality requirements.</a:t>
            </a:r>
          </a:p>
          <a:p>
            <a:pPr>
              <a:lnSpc>
                <a:spcPct val="80000"/>
              </a:lnSpc>
            </a:pPr>
            <a:endParaRPr lang="en-US" dirty="0"/>
          </a:p>
          <a:p>
            <a:pPr>
              <a:lnSpc>
                <a:spcPct val="80000"/>
              </a:lnSpc>
            </a:pPr>
            <a:r>
              <a:rPr lang="en-US" dirty="0"/>
              <a:t>The General Areas of Review are resource management and other general areas of program compliance. Resource Management addresses the maintenance of the nonprofit school food service account, paid lunch equity, revenue from non-program foods, indirect costs and USDA Foods. General program compliance includes civil rights, SFA on-site monitoring, Local School Wellness Policy, competitive food services, school meal environment, water, food safety, reporting and recordkeeping, and outreach.</a:t>
            </a:r>
          </a:p>
          <a:p>
            <a:pPr>
              <a:lnSpc>
                <a:spcPct val="80000"/>
              </a:lnSpc>
            </a:pPr>
            <a:endParaRPr lang="en-US" dirty="0"/>
          </a:p>
          <a:p>
            <a:pPr>
              <a:lnSpc>
                <a:spcPct val="80000"/>
              </a:lnSpc>
            </a:pPr>
            <a:r>
              <a:rPr lang="en-US" dirty="0"/>
              <a:t>The SA‘s on-site portion of the Administrative Review is intended to validate the information collected on the Off-site Assessment Tool and provide an opportunity for the SA to observe the operation of the school nutrition programs at the SFA and in selected schools.</a:t>
            </a:r>
          </a:p>
        </p:txBody>
      </p:sp>
      <p:sp>
        <p:nvSpPr>
          <p:cNvPr id="4" name="Slide Number Placeholder 3"/>
          <p:cNvSpPr>
            <a:spLocks noGrp="1"/>
          </p:cNvSpPr>
          <p:nvPr>
            <p:ph type="sldNum" sz="quarter" idx="10"/>
          </p:nvPr>
        </p:nvSpPr>
        <p:spPr/>
        <p:txBody>
          <a:bodyPr/>
          <a:lstStyle/>
          <a:p>
            <a:fld id="{F32660A4-79C6-4881-B868-A3A9C2FA6C1C}" type="slidenum">
              <a:rPr lang="en-US" smtClean="0"/>
              <a:pPr/>
              <a:t>12</a:t>
            </a:fld>
            <a:endParaRPr lang="en-US" dirty="0"/>
          </a:p>
        </p:txBody>
      </p:sp>
    </p:spTree>
    <p:extLst>
      <p:ext uri="{BB962C8B-B14F-4D97-AF65-F5344CB8AC3E}">
        <p14:creationId xmlns:p14="http://schemas.microsoft.com/office/powerpoint/2010/main" val="4200029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a </a:t>
            </a:r>
            <a:r>
              <a:rPr lang="en-US" baseline="0" dirty="0"/>
              <a:t>specific provisions that are intended to facilitate  local level operations.</a:t>
            </a:r>
          </a:p>
          <a:p>
            <a:endParaRPr lang="en-US" baseline="0" dirty="0"/>
          </a:p>
          <a:p>
            <a:r>
              <a:rPr lang="en-US" baseline="0" dirty="0"/>
              <a:t>We call these the Special Provision Options.  They include Provisions 1, 2, 3, and the Community Eligibility Provision.</a:t>
            </a:r>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13</a:t>
            </a:fld>
            <a:endParaRPr lang="en-US" dirty="0"/>
          </a:p>
        </p:txBody>
      </p:sp>
    </p:spTree>
    <p:extLst>
      <p:ext uri="{BB962C8B-B14F-4D97-AF65-F5344CB8AC3E}">
        <p14:creationId xmlns:p14="http://schemas.microsoft.com/office/powerpoint/2010/main" val="2124607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goal of Community Eligibility is to provide an alternative to standard paper applications</a:t>
            </a:r>
            <a:r>
              <a:rPr lang="en-US" baseline="0" dirty="0"/>
              <a:t> </a:t>
            </a:r>
            <a:r>
              <a:rPr lang="en-US" dirty="0"/>
              <a:t>and claiming for SFAs schools serving a high percentage of low-income</a:t>
            </a:r>
            <a:r>
              <a:rPr lang="en-US" baseline="0" dirty="0"/>
              <a:t> </a:t>
            </a:r>
            <a:r>
              <a:rPr lang="en-US" dirty="0"/>
              <a:t>students.</a:t>
            </a:r>
          </a:p>
          <a:p>
            <a:endParaRPr lang="en-US" dirty="0"/>
          </a:p>
          <a:p>
            <a:r>
              <a:rPr lang="en-US" dirty="0"/>
              <a:t>CEP relies on an </a:t>
            </a:r>
            <a:r>
              <a:rPr lang="en-US" i="1" dirty="0"/>
              <a:t>identified student percentage </a:t>
            </a:r>
            <a:r>
              <a:rPr lang="en-US" dirty="0"/>
              <a:t>for its eligibility and reimbursement determinations. The ISP is</a:t>
            </a:r>
            <a:r>
              <a:rPr lang="en-US" baseline="0" dirty="0"/>
              <a:t> calculated by dividing the number of identified students by the number of enrolled students and multiplying by 100.</a:t>
            </a:r>
            <a:endParaRPr lang="en-US" dirty="0"/>
          </a:p>
          <a:p>
            <a:endParaRPr lang="en-US" dirty="0"/>
          </a:p>
          <a:p>
            <a:r>
              <a:rPr lang="en-US" dirty="0"/>
              <a:t>For example, a school has 550 identified students and 700 enrolled students:</a:t>
            </a:r>
          </a:p>
          <a:p>
            <a:r>
              <a:rPr lang="en-US" baseline="0" dirty="0"/>
              <a:t> </a:t>
            </a:r>
            <a:r>
              <a:rPr lang="en-US" dirty="0"/>
              <a:t>550/700 = 0.78571429, which rounds to 0.7857. Multiply by 100 to calculate an ISP of 78.57 percent.</a:t>
            </a:r>
          </a:p>
        </p:txBody>
      </p:sp>
      <p:sp>
        <p:nvSpPr>
          <p:cNvPr id="4" name="Slide Number Placeholder 3"/>
          <p:cNvSpPr>
            <a:spLocks noGrp="1"/>
          </p:cNvSpPr>
          <p:nvPr>
            <p:ph type="sldNum" sz="quarter" idx="10"/>
          </p:nvPr>
        </p:nvSpPr>
        <p:spPr/>
        <p:txBody>
          <a:bodyPr/>
          <a:lstStyle/>
          <a:p>
            <a:fld id="{F32660A4-79C6-4881-B868-A3A9C2FA6C1C}" type="slidenum">
              <a:rPr lang="en-US" smtClean="0"/>
              <a:pPr/>
              <a:t>14</a:t>
            </a:fld>
            <a:endParaRPr lang="en-US" dirty="0"/>
          </a:p>
        </p:txBody>
      </p:sp>
    </p:spTree>
    <p:extLst>
      <p:ext uri="{BB962C8B-B14F-4D97-AF65-F5344CB8AC3E}">
        <p14:creationId xmlns:p14="http://schemas.microsoft.com/office/powerpoint/2010/main" val="2681496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To be eligible for CEP, the LEA, school or group of schools needs to have an </a:t>
            </a:r>
            <a:r>
              <a:rPr lang="en-US" b="1" baseline="0" dirty="0"/>
              <a:t>identified student percentage</a:t>
            </a:r>
            <a:r>
              <a:rPr lang="en-US" b="0" baseline="0" dirty="0"/>
              <a:t> of at least 40%.</a:t>
            </a:r>
            <a:endParaRPr lang="en-US" baseline="0" dirty="0"/>
          </a:p>
          <a:p>
            <a:endParaRPr lang="en-US" baseline="0" dirty="0"/>
          </a:p>
          <a:p>
            <a:pPr defTabSz="949478">
              <a:defRPr/>
            </a:pPr>
            <a:r>
              <a:rPr lang="en-US" dirty="0"/>
              <a:t>The </a:t>
            </a:r>
            <a:r>
              <a:rPr lang="en-US" b="1" dirty="0"/>
              <a:t>identified students </a:t>
            </a:r>
            <a:r>
              <a:rPr lang="en-US" dirty="0"/>
              <a:t>are the number approved as free eligible who are not subject to verification. This definition includes students directly certified through SNAP, TANF, and FDPIR and homeless (on the homeless liaison list), income-eligible Head Start, pre-K Even Start, migrant youth, runaways, and non-applicants approved by local officials.  </a:t>
            </a:r>
          </a:p>
          <a:p>
            <a:pPr defTabSz="949478">
              <a:defRPr/>
            </a:pPr>
            <a:endParaRPr lang="en-US" dirty="0"/>
          </a:p>
          <a:p>
            <a:pPr defTabSz="949478">
              <a:defRPr/>
            </a:pPr>
            <a:r>
              <a:rPr lang="en-US" dirty="0"/>
              <a:t>Foster children certified through means other than an application are also included and students certified for free meals based on a letter provided by the household from the SNAP agency.  </a:t>
            </a:r>
          </a:p>
          <a:p>
            <a:pPr defTabSz="949478">
              <a:defRPr/>
            </a:pPr>
            <a:endParaRPr lang="en-US" dirty="0"/>
          </a:p>
          <a:p>
            <a:pPr defTabSz="949478">
              <a:defRPr/>
            </a:pPr>
            <a:r>
              <a:rPr lang="en-US" dirty="0"/>
              <a:t>Students who are categorically eligible based on a case number submitted through a free and reduced price application are NOT included.</a:t>
            </a:r>
          </a:p>
          <a:p>
            <a:pPr defTabSz="949478">
              <a:defRPr/>
            </a:pPr>
            <a:endParaRPr lang="en-US" dirty="0"/>
          </a:p>
          <a:p>
            <a:pPr defTabSz="949478">
              <a:defRPr/>
            </a:pPr>
            <a:endParaRPr lang="en-US"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15</a:t>
            </a:fld>
            <a:endParaRPr lang="en-US" dirty="0"/>
          </a:p>
        </p:txBody>
      </p:sp>
    </p:spTree>
    <p:extLst>
      <p:ext uri="{BB962C8B-B14F-4D97-AF65-F5344CB8AC3E}">
        <p14:creationId xmlns:p14="http://schemas.microsoft.com/office/powerpoint/2010/main" val="268279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percentage of meals claimed at the free rate is calculated by multiplying the </a:t>
            </a:r>
            <a:r>
              <a:rPr lang="en-US" b="1" baseline="0" dirty="0"/>
              <a:t>identified student percentage</a:t>
            </a:r>
            <a:r>
              <a:rPr lang="en-US" b="0" baseline="0" dirty="0"/>
              <a:t> times 1.6.  The remaining percentage corresponds to the meals claimed at the paid rate.</a:t>
            </a:r>
          </a:p>
          <a:p>
            <a:endParaRPr lang="en-US" b="0" baseline="0" dirty="0"/>
          </a:p>
          <a:p>
            <a:r>
              <a:rPr lang="en-US" baseline="0" dirty="0"/>
              <a:t>So, the reimbursements are structured to incentivize direct certification for eligibility determinations.</a:t>
            </a:r>
          </a:p>
          <a:p>
            <a:endParaRPr lang="en-US" baseline="0" dirty="0"/>
          </a:p>
          <a:p>
            <a:r>
              <a:rPr lang="en-US" baseline="0" dirty="0"/>
              <a:t>If the Federal reimbursement isn’t enough to cover the meal costs, then the LEA needs to use non-Federal money to cover any excess costs over and above the meal costs.</a:t>
            </a:r>
          </a:p>
          <a:p>
            <a:endParaRPr lang="en-US" baseline="0" dirty="0"/>
          </a:p>
          <a:p>
            <a:r>
              <a:rPr lang="en-US" dirty="0"/>
              <a:t>Any funds other than Federal reimbursement can be used.  So, similar to Provision 2 and 3, the use of non-Federal funds is only necessary if the total amount of Federal reimbursement through the CEP does not cover the costs of serving free meals to all students.  </a:t>
            </a:r>
          </a:p>
          <a:p>
            <a:r>
              <a:rPr lang="en-US" dirty="0"/>
              <a:t> </a:t>
            </a:r>
          </a:p>
          <a:p>
            <a:r>
              <a:rPr lang="en-US" dirty="0"/>
              <a:t>Examples of non-Federal sources include:  State revenue matching funds (that exceeds the minimum requirement established in 7 CFR Part 210.17), profits from a la carte sales, and in-kind contribution funds from outside sources such as volunteer services or a cash donation.</a:t>
            </a: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16</a:t>
            </a:fld>
            <a:endParaRPr lang="en-US" dirty="0"/>
          </a:p>
        </p:txBody>
      </p:sp>
    </p:spTree>
    <p:extLst>
      <p:ext uri="{BB962C8B-B14F-4D97-AF65-F5344CB8AC3E}">
        <p14:creationId xmlns:p14="http://schemas.microsoft.com/office/powerpoint/2010/main" val="1414955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CEP</a:t>
            </a:r>
            <a:r>
              <a:rPr lang="en-US" baseline="0" dirty="0"/>
              <a:t> g</a:t>
            </a:r>
            <a:r>
              <a:rPr lang="en-US" dirty="0"/>
              <a:t>rants LEAs/SFAs the flexibility to establish new</a:t>
            </a:r>
            <a:r>
              <a:rPr lang="en-US" baseline="0" dirty="0"/>
              <a:t> identified student percentages to adjust the reimbursement calculation and begin a new 4 year cycle with the new ISP. More choice for schools than CPI adjustments alone.</a:t>
            </a:r>
          </a:p>
          <a:p>
            <a:endParaRPr lang="en-US" dirty="0"/>
          </a:p>
          <a:p>
            <a:r>
              <a:rPr lang="en-US" dirty="0"/>
              <a:t>Schools may decide not to elect the CEP or to stop utilizing the CEP at any time as long as the State is notified by June 30th of the current school year. </a:t>
            </a:r>
          </a:p>
          <a:p>
            <a:endParaRPr lang="en-US" dirty="0"/>
          </a:p>
          <a:p>
            <a:r>
              <a:rPr lang="en-US" dirty="0"/>
              <a:t>Since the new percentage of identified students must be established as of April 1st of the prior year, schools will have time to decide if continuing or beginning the CEP will be advantageous for the next year. </a:t>
            </a:r>
          </a:p>
          <a:p>
            <a:endParaRPr lang="en-US" dirty="0"/>
          </a:p>
          <a:p>
            <a:r>
              <a:rPr lang="en-US" dirty="0"/>
              <a:t>Schools electing to stop the CEP must be prepared to return to their normal counting and claiming procedures in the next school year. </a:t>
            </a:r>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17</a:t>
            </a:fld>
            <a:endParaRPr lang="en-US" dirty="0"/>
          </a:p>
        </p:txBody>
      </p:sp>
    </p:spTree>
    <p:extLst>
      <p:ext uri="{BB962C8B-B14F-4D97-AF65-F5344CB8AC3E}">
        <p14:creationId xmlns:p14="http://schemas.microsoft.com/office/powerpoint/2010/main" val="710751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a:p>
            <a:r>
              <a:rPr lang="en-US" b="0" i="0" dirty="0"/>
              <a:t>In schools where at least 80 percent of the children enrolled are eligible for free or reduced price meals, annual notification of program availability and certification of children eligible for </a:t>
            </a:r>
            <a:r>
              <a:rPr lang="en-US" b="0" i="0" u="sng" dirty="0"/>
              <a:t>free</a:t>
            </a:r>
            <a:r>
              <a:rPr lang="en-US" b="0" i="0" dirty="0"/>
              <a:t> meals may be reduced to once every 2 consecutive school years. </a:t>
            </a:r>
          </a:p>
          <a:p>
            <a:endParaRPr lang="en-US" b="0" i="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i="0" dirty="0"/>
              <a:t>Provision</a:t>
            </a:r>
            <a:r>
              <a:rPr lang="en-US" b="0" i="0" baseline="0" dirty="0"/>
              <a:t> 1 </a:t>
            </a:r>
            <a:r>
              <a:rPr lang="en-US" b="0" i="0" dirty="0"/>
              <a:t>reduces application burdens by allowing students eligible for free meals to be certified for a 2 year period. </a:t>
            </a:r>
          </a:p>
          <a:p>
            <a:endParaRPr lang="en-US" b="0" i="0" dirty="0"/>
          </a:p>
          <a:p>
            <a:r>
              <a:rPr lang="en-US" b="0" i="0" dirty="0"/>
              <a:t>All other households must be provided a meal application and apply for meal benefits each school year. (Direct Certification still occurs)</a:t>
            </a:r>
          </a:p>
          <a:p>
            <a:endParaRPr lang="en-US" b="0" i="0" dirty="0"/>
          </a:p>
          <a:p>
            <a:r>
              <a:rPr lang="en-US" b="0" i="0" dirty="0"/>
              <a:t>The SFA</a:t>
            </a:r>
            <a:r>
              <a:rPr lang="en-US" b="0" i="0" baseline="0" dirty="0"/>
              <a:t> is </a:t>
            </a:r>
            <a:r>
              <a:rPr lang="en-US" b="1" i="0" baseline="0" dirty="0"/>
              <a:t>not</a:t>
            </a:r>
            <a:r>
              <a:rPr lang="en-US" b="0" i="0" baseline="0" dirty="0"/>
              <a:t> </a:t>
            </a:r>
            <a:r>
              <a:rPr lang="en-US" b="0" i="0" dirty="0"/>
              <a:t>required to serve free meals to all students. </a:t>
            </a:r>
          </a:p>
          <a:p>
            <a:endParaRPr lang="en-US" b="0" i="0" dirty="0"/>
          </a:p>
          <a:p>
            <a:r>
              <a:rPr lang="en-US" b="0" i="0" dirty="0"/>
              <a:t>Schools must continue to record daily meal counts of the number of meals served to children by type as the basis for calculating reimbursement claims. </a:t>
            </a:r>
          </a:p>
          <a:p>
            <a:endParaRPr lang="en-US" b="0" i="0" dirty="0"/>
          </a:p>
          <a:p>
            <a:r>
              <a:rPr lang="en-US" b="0" i="0" dirty="0"/>
              <a:t>Provision 1 has been an option for schools since publication of regulations in 1980.</a:t>
            </a:r>
          </a:p>
        </p:txBody>
      </p:sp>
      <p:sp>
        <p:nvSpPr>
          <p:cNvPr id="4" name="Slide Number Placeholder 3"/>
          <p:cNvSpPr>
            <a:spLocks noGrp="1"/>
          </p:cNvSpPr>
          <p:nvPr>
            <p:ph type="sldNum" sz="quarter" idx="10"/>
          </p:nvPr>
        </p:nvSpPr>
        <p:spPr/>
        <p:txBody>
          <a:bodyPr/>
          <a:lstStyle/>
          <a:p>
            <a:fld id="{F32660A4-79C6-4881-B868-A3A9C2FA6C1C}" type="slidenum">
              <a:rPr lang="en-US" smtClean="0"/>
              <a:pPr/>
              <a:t>18</a:t>
            </a:fld>
            <a:endParaRPr lang="en-US" dirty="0"/>
          </a:p>
        </p:txBody>
      </p:sp>
    </p:spTree>
    <p:extLst>
      <p:ext uri="{BB962C8B-B14F-4D97-AF65-F5344CB8AC3E}">
        <p14:creationId xmlns:p14="http://schemas.microsoft.com/office/powerpoint/2010/main" val="2752264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For participation in Provision 2, there is no minimum percentage of free or reduced price (like the 80% threshold in Provision 1).</a:t>
            </a:r>
          </a:p>
          <a:p>
            <a:endParaRPr lang="en-US" dirty="0"/>
          </a:p>
          <a:p>
            <a:r>
              <a:rPr lang="en-US" dirty="0"/>
              <a:t>The school food service serves </a:t>
            </a:r>
            <a:r>
              <a:rPr lang="en-US" u="sng" dirty="0"/>
              <a:t>all meals at no charge</a:t>
            </a:r>
            <a:r>
              <a:rPr lang="en-US" dirty="0"/>
              <a:t>.</a:t>
            </a:r>
          </a:p>
          <a:p>
            <a:endParaRPr lang="en-US" dirty="0"/>
          </a:p>
          <a:p>
            <a:r>
              <a:rPr lang="en-US" b="1" dirty="0"/>
              <a:t>BASE YEAR</a:t>
            </a:r>
          </a:p>
          <a:p>
            <a:pPr>
              <a:buFont typeface="Arial" pitchFamily="34" charset="0"/>
              <a:buChar char="•"/>
            </a:pPr>
            <a:r>
              <a:rPr lang="en-US" dirty="0"/>
              <a:t>They count daily meals by type (i.e., free, reduced and paid) to create the base year, and claim reimbursement from these counts.</a:t>
            </a:r>
          </a:p>
          <a:p>
            <a:pPr>
              <a:buFont typeface="Arial" pitchFamily="34" charset="0"/>
              <a:buChar char="•"/>
            </a:pPr>
            <a:endParaRPr lang="en-US" dirty="0"/>
          </a:p>
          <a:p>
            <a:pPr>
              <a:buFont typeface="Arial" pitchFamily="34" charset="0"/>
              <a:buChar char="•"/>
            </a:pPr>
            <a:r>
              <a:rPr lang="en-US" dirty="0"/>
              <a:t>Schools may delay implementation of the 1st claiming period in order to encourage households to get their applications turned in on time.</a:t>
            </a:r>
          </a:p>
          <a:p>
            <a:pPr>
              <a:buFont typeface="Arial" pitchFamily="34" charset="0"/>
              <a:buChar char="•"/>
            </a:pPr>
            <a:endParaRPr lang="en-US" dirty="0"/>
          </a:p>
          <a:p>
            <a:pPr>
              <a:buFont typeface="Arial" pitchFamily="34" charset="0"/>
              <a:buChar char="•"/>
            </a:pPr>
            <a:r>
              <a:rPr lang="en-US" dirty="0"/>
              <a:t>Schools must establish socio-economic data in the base year </a:t>
            </a:r>
          </a:p>
          <a:p>
            <a:endParaRPr lang="en-US" dirty="0"/>
          </a:p>
          <a:p>
            <a:r>
              <a:rPr lang="en-US" b="1" dirty="0"/>
              <a:t>SUBSEQUENT YEARS</a:t>
            </a:r>
          </a:p>
          <a:p>
            <a:r>
              <a:rPr lang="en-US" dirty="0"/>
              <a:t>In subsequent years, the school counts the total meals daily, and claim reimbursement based upon claiming percentages established during the base year. </a:t>
            </a:r>
          </a:p>
          <a:p>
            <a:r>
              <a:rPr lang="en-US" dirty="0"/>
              <a:t>The base year is not included as part of the 4 years. </a:t>
            </a:r>
          </a:p>
          <a:p>
            <a:endParaRPr lang="en-US" dirty="0"/>
          </a:p>
          <a:p>
            <a:r>
              <a:rPr lang="en-US" dirty="0"/>
              <a:t>At the end of each 4 year period, the State agency can approve 4 year extensions if the socio economic level of the school’s population remains stable. </a:t>
            </a:r>
          </a:p>
          <a:p>
            <a:pPr>
              <a:buFont typeface="Arial" pitchFamily="34" charset="0"/>
              <a:buChar char="•"/>
            </a:pPr>
            <a:endParaRPr lang="en-US" dirty="0"/>
          </a:p>
          <a:p>
            <a:pPr>
              <a:buFont typeface="Arial" pitchFamily="34" charset="0"/>
              <a:buChar char="•"/>
            </a:pPr>
            <a:r>
              <a:rPr lang="en-US" dirty="0"/>
              <a:t>Schools must use on-Federal</a:t>
            </a:r>
            <a:r>
              <a:rPr lang="en-US" baseline="0" dirty="0"/>
              <a:t> </a:t>
            </a:r>
            <a:r>
              <a:rPr lang="en-US" dirty="0"/>
              <a:t>funds to make up any deficit.  </a:t>
            </a:r>
          </a:p>
          <a:p>
            <a:pPr>
              <a:buFont typeface="Arial" pitchFamily="34" charset="0"/>
              <a:buChar char="•"/>
            </a:pPr>
            <a:endParaRPr lang="en-US" dirty="0"/>
          </a:p>
          <a:p>
            <a:pPr>
              <a:buFont typeface="Arial" pitchFamily="34" charset="0"/>
              <a:buChar char="•"/>
            </a:pPr>
            <a:r>
              <a:rPr lang="en-US" dirty="0"/>
              <a:t>Provision 2 usually is advantageous in schools with greater than 70% free or reduced price.</a:t>
            </a:r>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19</a:t>
            </a:fld>
            <a:endParaRPr lang="en-US" dirty="0"/>
          </a:p>
        </p:txBody>
      </p:sp>
    </p:spTree>
    <p:extLst>
      <p:ext uri="{BB962C8B-B14F-4D97-AF65-F5344CB8AC3E}">
        <p14:creationId xmlns:p14="http://schemas.microsoft.com/office/powerpoint/2010/main" val="3756517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This Provision reduces application burdens and meal counting and claiming procedures. </a:t>
            </a:r>
          </a:p>
          <a:p>
            <a:endParaRPr lang="en-US" dirty="0"/>
          </a:p>
          <a:p>
            <a:r>
              <a:rPr lang="en-US" dirty="0"/>
              <a:t>It allows schools to receive the same level of Federal cash and commodity assistance each year, with some adjustments, for a 4 year period. </a:t>
            </a:r>
          </a:p>
          <a:p>
            <a:endParaRPr lang="en-US" dirty="0"/>
          </a:p>
          <a:p>
            <a:r>
              <a:rPr lang="en-US" dirty="0"/>
              <a:t>Schools must serve meals to all participating children </a:t>
            </a:r>
            <a:r>
              <a:rPr lang="en-US" u="sng" dirty="0"/>
              <a:t>at no charge</a:t>
            </a:r>
            <a:r>
              <a:rPr lang="en-US" dirty="0"/>
              <a:t> for a period of 4 years. </a:t>
            </a:r>
          </a:p>
          <a:p>
            <a:endParaRPr lang="en-US" dirty="0"/>
          </a:p>
          <a:p>
            <a:r>
              <a:rPr lang="en-US" dirty="0"/>
              <a:t>These schools do not make additional eligibility determinations.  Instead, they receive the level of Federal cash and commodity support paid to them for the last year in which they made eligibility determinations and meal counts by type, this is the base year. </a:t>
            </a:r>
          </a:p>
          <a:p>
            <a:endParaRPr lang="en-US" dirty="0"/>
          </a:p>
          <a:p>
            <a:r>
              <a:rPr lang="en-US" dirty="0"/>
              <a:t>For each of the 4 years, the level of Federal cash and commodity support is adjusted to reflect changes in enrollment and inflation. The base year is not included as part of the 4 years. </a:t>
            </a:r>
          </a:p>
          <a:p>
            <a:endParaRPr lang="en-US" dirty="0"/>
          </a:p>
          <a:p>
            <a:r>
              <a:rPr lang="en-US" dirty="0"/>
              <a:t>At the end of each 4 year period, the State agency can approve 4 year extensions if the socio economic level of the school’s population remains stable. </a:t>
            </a:r>
          </a:p>
          <a:p>
            <a:endParaRPr lang="en-US" dirty="0"/>
          </a:p>
          <a:p>
            <a:r>
              <a:rPr lang="en-US" dirty="0"/>
              <a:t>Schools electing this alternative must pay the difference between Federal reimbursement and the cost of providing all meals at no charge. The money to pay for this difference must be from sources other than Federal funds. </a:t>
            </a:r>
          </a:p>
          <a:p>
            <a:endParaRPr lang="en-US" dirty="0"/>
          </a:p>
          <a:p>
            <a:r>
              <a:rPr lang="en-US" dirty="0"/>
              <a:t>Provision 3 has been an option for schools since 1995 through an implementing memorandum. </a:t>
            </a:r>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20</a:t>
            </a:fld>
            <a:endParaRPr lang="en-US" dirty="0"/>
          </a:p>
        </p:txBody>
      </p:sp>
    </p:spTree>
    <p:extLst>
      <p:ext uri="{BB962C8B-B14F-4D97-AF65-F5344CB8AC3E}">
        <p14:creationId xmlns:p14="http://schemas.microsoft.com/office/powerpoint/2010/main" val="2006863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a:t>
            </a:fld>
            <a:endParaRPr lang="en-US" dirty="0"/>
          </a:p>
        </p:txBody>
      </p:sp>
    </p:spTree>
    <p:extLst>
      <p:ext uri="{BB962C8B-B14F-4D97-AF65-F5344CB8AC3E}">
        <p14:creationId xmlns:p14="http://schemas.microsoft.com/office/powerpoint/2010/main" val="70366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u="none" baseline="0" dirty="0"/>
              <a:t>The SBP can be an important part of the school day for children and the availability of school breakfast, especially outside of traditional methods is increasing.</a:t>
            </a:r>
            <a:endParaRPr lang="en-US" b="1" u="sng"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21</a:t>
            </a:fld>
            <a:endParaRPr lang="en-US" dirty="0"/>
          </a:p>
        </p:txBody>
      </p:sp>
    </p:spTree>
    <p:extLst>
      <p:ext uri="{BB962C8B-B14F-4D97-AF65-F5344CB8AC3E}">
        <p14:creationId xmlns:p14="http://schemas.microsoft.com/office/powerpoint/2010/main" val="2215939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Breakfast is similar to lunch in that both:</a:t>
            </a:r>
          </a:p>
          <a:p>
            <a:pPr lvl="1">
              <a:buFontTx/>
              <a:buChar char="•"/>
            </a:pPr>
            <a:r>
              <a:rPr lang="en-US" dirty="0"/>
              <a:t> Both require the same eligibility determinations based on IEGs</a:t>
            </a:r>
          </a:p>
          <a:p>
            <a:pPr lvl="1">
              <a:buFontTx/>
              <a:buChar char="•"/>
            </a:pPr>
            <a:r>
              <a:rPr lang="en-US" dirty="0"/>
              <a:t> Both require point of service meal counts by type (F, RP, P) – not in snacks service</a:t>
            </a:r>
          </a:p>
          <a:p>
            <a:pPr lvl="1">
              <a:buFontTx/>
              <a:buChar char="•"/>
            </a:pPr>
            <a:r>
              <a:rPr lang="en-US" dirty="0"/>
              <a:t> Both require SFAs to consolidate and claim reimbursements</a:t>
            </a:r>
          </a:p>
          <a:p>
            <a:pPr lvl="1">
              <a:buFontTx/>
              <a:buChar char="•"/>
            </a:pPr>
            <a:r>
              <a:rPr lang="en-US" dirty="0"/>
              <a:t> Both operate from the same nonprofit food service account</a:t>
            </a:r>
          </a:p>
          <a:p>
            <a:pPr lvl="1">
              <a:buFontTx/>
              <a:buChar char="•"/>
            </a:pPr>
            <a:endParaRPr lang="en-US" dirty="0"/>
          </a:p>
          <a:p>
            <a:r>
              <a:rPr lang="en-US" dirty="0"/>
              <a:t>If allowed by the SA, the SFA may submit one claim for reimbursement to cover lunches and breakfasts.</a:t>
            </a:r>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23</a:t>
            </a:fld>
            <a:endParaRPr lang="en-US" dirty="0"/>
          </a:p>
        </p:txBody>
      </p:sp>
    </p:spTree>
    <p:extLst>
      <p:ext uri="{BB962C8B-B14F-4D97-AF65-F5344CB8AC3E}">
        <p14:creationId xmlns:p14="http://schemas.microsoft.com/office/powerpoint/2010/main" val="857560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80000"/>
              </a:lnSpc>
            </a:pPr>
            <a:r>
              <a:rPr lang="en-US" sz="1200" dirty="0"/>
              <a:t>The Fresh Fruit and Vegetable Program started as a pilot program in the 2002 Farm Bill. It’s now available nationwide in selected elementary schools in all 50 states, the District of Columbia, Guam, Puerto Rico and the Virgin Islands.</a:t>
            </a:r>
            <a:r>
              <a:rPr lang="en-US" sz="1200" baseline="0" dirty="0"/>
              <a:t> </a:t>
            </a:r>
            <a:r>
              <a:rPr lang="en-US" sz="1200" dirty="0"/>
              <a:t>Section 19 of the National School Lunch Act covers the Fresh Fruit and Vegetable Program</a:t>
            </a:r>
            <a:r>
              <a:rPr lang="en-US" sz="1200" baseline="0" dirty="0"/>
              <a:t> and </a:t>
            </a:r>
            <a:r>
              <a:rPr lang="en-US" sz="1200" dirty="0"/>
              <a:t>addresses:</a:t>
            </a:r>
          </a:p>
          <a:p>
            <a:pPr eaLnBrk="1" hangingPunct="1">
              <a:lnSpc>
                <a:spcPct val="80000"/>
              </a:lnSpc>
              <a:buFontTx/>
              <a:buChar char="•"/>
            </a:pPr>
            <a:endParaRPr lang="en-US" sz="1200" dirty="0"/>
          </a:p>
          <a:p>
            <a:pPr eaLnBrk="1" hangingPunct="1">
              <a:lnSpc>
                <a:spcPct val="80000"/>
              </a:lnSpc>
              <a:buFontTx/>
              <a:buChar char="•"/>
            </a:pPr>
            <a:r>
              <a:rPr lang="en-US" sz="1200" dirty="0"/>
              <a:t>Adjustments to funding levels based on changes to the Consumer Price Index.</a:t>
            </a:r>
          </a:p>
          <a:p>
            <a:pPr eaLnBrk="1" hangingPunct="1">
              <a:lnSpc>
                <a:spcPct val="80000"/>
              </a:lnSpc>
              <a:buFontTx/>
              <a:buChar char="•"/>
            </a:pPr>
            <a:endParaRPr lang="en-US" sz="1200" dirty="0"/>
          </a:p>
          <a:p>
            <a:pPr eaLnBrk="1" hangingPunct="1">
              <a:lnSpc>
                <a:spcPct val="80000"/>
              </a:lnSpc>
              <a:buFontTx/>
              <a:buChar char="•"/>
            </a:pPr>
            <a:r>
              <a:rPr lang="en-US" sz="1200" dirty="0"/>
              <a:t>The</a:t>
            </a:r>
            <a:r>
              <a:rPr lang="en-US" sz="1200" baseline="0" dirty="0"/>
              <a:t> n</a:t>
            </a:r>
            <a:r>
              <a:rPr lang="en-US" sz="1200" dirty="0"/>
              <a:t>umber of schools that can participate determined by the per student allocation </a:t>
            </a:r>
          </a:p>
          <a:p>
            <a:pPr eaLnBrk="1" hangingPunct="1">
              <a:lnSpc>
                <a:spcPct val="80000"/>
              </a:lnSpc>
              <a:buFontTx/>
              <a:buChar char="•"/>
            </a:pPr>
            <a:endParaRPr lang="en-US" sz="1200" dirty="0"/>
          </a:p>
          <a:p>
            <a:pPr eaLnBrk="1" hangingPunct="1">
              <a:lnSpc>
                <a:spcPct val="80000"/>
              </a:lnSpc>
              <a:buFontTx/>
              <a:buChar char="•"/>
            </a:pPr>
            <a:r>
              <a:rPr lang="en-US" sz="1200" dirty="0"/>
              <a:t>The</a:t>
            </a:r>
            <a:r>
              <a:rPr lang="en-US" sz="1200" baseline="0" dirty="0"/>
              <a:t> d</a:t>
            </a:r>
            <a:r>
              <a:rPr lang="en-US" sz="1200" dirty="0"/>
              <a:t>etermination of fund</a:t>
            </a:r>
            <a:r>
              <a:rPr lang="en-US" sz="1200" baseline="0" dirty="0"/>
              <a:t> allocation</a:t>
            </a:r>
            <a:r>
              <a:rPr lang="en-US" sz="1200" dirty="0"/>
              <a:t> to States and schools</a:t>
            </a:r>
          </a:p>
          <a:p>
            <a:pPr eaLnBrk="1" hangingPunct="1">
              <a:lnSpc>
                <a:spcPct val="80000"/>
              </a:lnSpc>
              <a:buFontTx/>
              <a:buChar char="•"/>
            </a:pPr>
            <a:endParaRPr lang="en-US" sz="1200" dirty="0"/>
          </a:p>
          <a:p>
            <a:pPr eaLnBrk="1" hangingPunct="1">
              <a:lnSpc>
                <a:spcPct val="80000"/>
              </a:lnSpc>
              <a:buFontTx/>
              <a:buChar char="•"/>
            </a:pPr>
            <a:r>
              <a:rPr lang="en-US" sz="1200" dirty="0"/>
              <a:t>Funds available for State administration and</a:t>
            </a:r>
          </a:p>
          <a:p>
            <a:pPr eaLnBrk="1" hangingPunct="1">
              <a:lnSpc>
                <a:spcPct val="80000"/>
              </a:lnSpc>
              <a:buFontTx/>
              <a:buChar char="•"/>
            </a:pPr>
            <a:endParaRPr lang="en-US" sz="1200" dirty="0"/>
          </a:p>
          <a:p>
            <a:pPr eaLnBrk="1" hangingPunct="1">
              <a:lnSpc>
                <a:spcPct val="80000"/>
              </a:lnSpc>
              <a:buFontTx/>
              <a:buChar char="•"/>
            </a:pPr>
            <a:r>
              <a:rPr lang="en-US" sz="1200" dirty="0"/>
              <a:t>School selection criteria and requirements</a:t>
            </a:r>
          </a:p>
          <a:p>
            <a:pPr eaLnBrk="1" hangingPunct="1">
              <a:lnSpc>
                <a:spcPct val="80000"/>
              </a:lnSpc>
            </a:pPr>
            <a:endParaRPr lang="en-US" sz="1200"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24</a:t>
            </a:fld>
            <a:endParaRPr lang="en-US" dirty="0"/>
          </a:p>
        </p:txBody>
      </p:sp>
    </p:spTree>
    <p:extLst>
      <p:ext uri="{BB962C8B-B14F-4D97-AF65-F5344CB8AC3E}">
        <p14:creationId xmlns:p14="http://schemas.microsoft.com/office/powerpoint/2010/main" val="3285343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Selection for</a:t>
            </a:r>
            <a:r>
              <a:rPr lang="en-US" baseline="0" dirty="0"/>
              <a:t> the Fresh Fruit and Vegetable Program requires several criteria be met, as show on the current slide.</a:t>
            </a:r>
            <a:endParaRPr lang="en-US" dirty="0"/>
          </a:p>
          <a:p>
            <a:endParaRPr lang="en-US" dirty="0"/>
          </a:p>
          <a:p>
            <a:r>
              <a:rPr lang="en-US" dirty="0"/>
              <a:t>TO THE MAXIMUM EXTENT PRACTICABLE, the State Agency must select schools with at least 50% Free and reduced price participation. </a:t>
            </a:r>
          </a:p>
          <a:p>
            <a:endParaRPr lang="en-US" dirty="0"/>
          </a:p>
          <a:p>
            <a:r>
              <a:rPr lang="en-US" dirty="0"/>
              <a:t>If all schools that meet the minimum 50% criteria have been selected and funding is available to serve more schools, the proposed rule requires that additional schools may be approved for the program  in  the order of  their population of free and reduced price eligible children.</a:t>
            </a:r>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26</a:t>
            </a:fld>
            <a:endParaRPr lang="en-US" dirty="0"/>
          </a:p>
        </p:txBody>
      </p:sp>
    </p:spTree>
    <p:extLst>
      <p:ext uri="{BB962C8B-B14F-4D97-AF65-F5344CB8AC3E}">
        <p14:creationId xmlns:p14="http://schemas.microsoft.com/office/powerpoint/2010/main" val="1767636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now</a:t>
            </a:r>
            <a:r>
              <a:rPr lang="en-US" baseline="0" dirty="0"/>
              <a:t> </a:t>
            </a:r>
            <a:r>
              <a:rPr lang="en-US" dirty="0"/>
              <a:t>turn to afterschool snacks.</a:t>
            </a:r>
          </a:p>
        </p:txBody>
      </p:sp>
      <p:sp>
        <p:nvSpPr>
          <p:cNvPr id="4" name="Slide Number Placeholder 3"/>
          <p:cNvSpPr>
            <a:spLocks noGrp="1"/>
          </p:cNvSpPr>
          <p:nvPr>
            <p:ph type="sldNum" sz="quarter" idx="10"/>
          </p:nvPr>
        </p:nvSpPr>
        <p:spPr/>
        <p:txBody>
          <a:bodyPr/>
          <a:lstStyle/>
          <a:p>
            <a:fld id="{F32660A4-79C6-4881-B868-A3A9C2FA6C1C}" type="slidenum">
              <a:rPr lang="en-US" smtClean="0"/>
              <a:pPr/>
              <a:t>27</a:t>
            </a:fld>
            <a:endParaRPr lang="en-US" dirty="0"/>
          </a:p>
        </p:txBody>
      </p:sp>
    </p:spTree>
    <p:extLst>
      <p:ext uri="{BB962C8B-B14F-4D97-AF65-F5344CB8AC3E}">
        <p14:creationId xmlns:p14="http://schemas.microsoft.com/office/powerpoint/2010/main" val="17694469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Afterschool care programs sponsored or operated by the school district can provide reimbursable snacks through the National School Lunch Program.</a:t>
            </a:r>
          </a:p>
          <a:p>
            <a:endParaRPr lang="en-US" sz="1200" dirty="0"/>
          </a:p>
          <a:p>
            <a:r>
              <a:rPr lang="en-US" sz="1200" dirty="0"/>
              <a:t>The program must be located in a school district where at least one school participates in the school lunch program.</a:t>
            </a:r>
          </a:p>
          <a:p>
            <a:endParaRPr lang="en-US" sz="1200" dirty="0"/>
          </a:p>
          <a:p>
            <a:r>
              <a:rPr lang="en-US" sz="1200" dirty="0">
                <a:solidFill>
                  <a:srgbClr val="000000"/>
                </a:solidFill>
                <a:cs typeface="Arial" charset="0"/>
              </a:rPr>
              <a:t>In schools where a majority of the children qualify for free and reduced price meals, snacks are provided at no charge. In other schools, free, reduced price, or paid snacks are offered.</a:t>
            </a:r>
            <a:r>
              <a:rPr lang="en-US" sz="1200" baseline="0" dirty="0">
                <a:solidFill>
                  <a:srgbClr val="000000"/>
                </a:solidFill>
                <a:cs typeface="Arial" charset="0"/>
              </a:rPr>
              <a:t> </a:t>
            </a:r>
            <a:r>
              <a:rPr lang="en-US" sz="1200" dirty="0"/>
              <a:t>Reimbursable snacks are available to children age 18, or under, at the start of the school year, only on days when school is regularly in session.</a:t>
            </a:r>
          </a:p>
          <a:p>
            <a:endParaRPr lang="en-US" sz="1600"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28</a:t>
            </a:fld>
            <a:endParaRPr lang="en-US" dirty="0"/>
          </a:p>
        </p:txBody>
      </p:sp>
    </p:spTree>
    <p:extLst>
      <p:ext uri="{BB962C8B-B14F-4D97-AF65-F5344CB8AC3E}">
        <p14:creationId xmlns:p14="http://schemas.microsoft.com/office/powerpoint/2010/main" val="21594560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latin typeface="Times New Roman" pitchFamily="18" charset="0"/>
                <a:cs typeface="Times New Roman" pitchFamily="18" charset="0"/>
              </a:rPr>
              <a:t>The Child and Adult Care Food Program (CACFP) plays a vital role in improving the quality of day care and making it more affordable for many low-income families.  </a:t>
            </a:r>
          </a:p>
          <a:p>
            <a:pPr lvl="0"/>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CACFP  is making important changes so that the Program provides meals with nutritious foods that cont</a:t>
            </a:r>
            <a:r>
              <a:rPr lang="en-US" sz="1200" kern="1200" dirty="0">
                <a:solidFill>
                  <a:schemeClr val="tx1"/>
                </a:solidFill>
                <a:latin typeface="Times New Roman" pitchFamily="18" charset="0"/>
                <a:ea typeface="+mn-ea"/>
                <a:cs typeface="Times New Roman" pitchFamily="18" charset="0"/>
              </a:rPr>
              <a:t>ribute to the wellness, healthy growth, and development of young children and the health and wellness of adults in care.</a:t>
            </a:r>
          </a:p>
          <a:p>
            <a:pPr lvl="0"/>
            <a:endParaRPr lang="en-US" sz="1200" kern="1200" dirty="0">
              <a:solidFill>
                <a:schemeClr val="tx1"/>
              </a:solidFill>
              <a:latin typeface="Times New Roman" pitchFamily="18" charset="0"/>
              <a:ea typeface="+mn-ea"/>
              <a:cs typeface="Times New Roman" pitchFamily="18" charset="0"/>
            </a:endParaRPr>
          </a:p>
          <a:p>
            <a:pPr lvl="0"/>
            <a:r>
              <a:rPr lang="en-US" sz="1200" kern="1200" dirty="0">
                <a:solidFill>
                  <a:schemeClr val="tx1"/>
                </a:solidFill>
                <a:latin typeface="Times New Roman" pitchFamily="18" charset="0"/>
                <a:ea typeface="+mn-ea"/>
                <a:cs typeface="Times New Roman" pitchFamily="18" charset="0"/>
              </a:rPr>
              <a:t>CACFP is a leading source for information about health and wellness so that our children will get the best start when it comes to healthy eating and physical activity.</a:t>
            </a:r>
            <a:endParaRPr lang="en-US" dirty="0">
              <a:latin typeface="Times New Roman" pitchFamily="18" charset="0"/>
              <a:cs typeface="Times New Roman" pitchFamily="18" charset="0"/>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29</a:t>
            </a:fld>
            <a:endParaRPr lang="en-US" dirty="0"/>
          </a:p>
        </p:txBody>
      </p:sp>
    </p:spTree>
    <p:extLst>
      <p:ext uri="{BB962C8B-B14F-4D97-AF65-F5344CB8AC3E}">
        <p14:creationId xmlns:p14="http://schemas.microsoft.com/office/powerpoint/2010/main" val="1202041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CACFP serves nutritious meals and snacks to eligible children and adults who are enrolled for care at participating child care centers, day care homes, and adult day care centers.  </a:t>
            </a:r>
          </a:p>
          <a:p>
            <a:endParaRPr lang="en-US" dirty="0"/>
          </a:p>
          <a:p>
            <a:r>
              <a:rPr lang="en-US" dirty="0"/>
              <a:t>*The program serves children 12 and under.  It also serves migrant children (who are eligible through age 15), and persons of any age who are determined by the State to be physically or mentally disabled and are enrolled in an institution serving children under 18.  </a:t>
            </a:r>
          </a:p>
          <a:p>
            <a:endParaRPr lang="en-US" dirty="0"/>
          </a:p>
          <a:p>
            <a:r>
              <a:rPr lang="en-US" dirty="0"/>
              <a:t>CACFP also serves adults 60 years and older and chronically impaired people who are enrolled in adult day care.</a:t>
            </a:r>
          </a:p>
          <a:p>
            <a:endParaRPr lang="en-US" dirty="0"/>
          </a:p>
          <a:p>
            <a:r>
              <a:rPr lang="en-US" dirty="0"/>
              <a:t>The program also provides meals and snacks to children and youth 18 and under who participate in afterschool care programs or reside in emergency shelters.</a:t>
            </a:r>
          </a:p>
          <a:p>
            <a:endParaRPr lang="en-US" dirty="0"/>
          </a:p>
          <a:p>
            <a:r>
              <a:rPr lang="en-US" dirty="0"/>
              <a:t>CACFP operates year-round in most facilities, except at-risk afterschool centers  (which can participate in the Summer Food Service Program when schools are closed for summer vacation).</a:t>
            </a:r>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31</a:t>
            </a:fld>
            <a:endParaRPr lang="en-US" dirty="0"/>
          </a:p>
        </p:txBody>
      </p:sp>
    </p:spTree>
    <p:extLst>
      <p:ext uri="{BB962C8B-B14F-4D97-AF65-F5344CB8AC3E}">
        <p14:creationId xmlns:p14="http://schemas.microsoft.com/office/powerpoint/2010/main" val="1445283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a:t>Community organizations, including schools, can provide an additional meal and a snack to each child who attends an eligible afterschool program in low-income areas through the Child and Adult Care Food Program.</a:t>
            </a:r>
          </a:p>
          <a:p>
            <a:pPr>
              <a:defRPr/>
            </a:pPr>
            <a:endParaRPr lang="en-US" dirty="0"/>
          </a:p>
          <a:p>
            <a:pPr>
              <a:defRPr/>
            </a:pPr>
            <a:r>
              <a:rPr lang="en-US" dirty="0"/>
              <a:t>In CACFP, all sites must be area eligible. That is, the site itself must qualify before any meals or snacks can be reimbursed under the at-risk component.</a:t>
            </a:r>
          </a:p>
          <a:p>
            <a:pPr>
              <a:defRPr/>
            </a:pPr>
            <a:endParaRPr lang="en-US" dirty="0"/>
          </a:p>
          <a:p>
            <a:pPr>
              <a:defRPr/>
            </a:pPr>
            <a:r>
              <a:rPr lang="en-US" dirty="0"/>
              <a:t>If the afterschool program is area eligible, all meals and snacks are served free of charge and are reimbursed at the free rate.  </a:t>
            </a:r>
          </a:p>
          <a:p>
            <a:pPr>
              <a:defRPr/>
            </a:pPr>
            <a:endParaRPr lang="en-US" dirty="0"/>
          </a:p>
          <a:p>
            <a:pPr>
              <a:defRPr/>
            </a:pPr>
            <a:r>
              <a:rPr lang="en-US" dirty="0"/>
              <a:t>These community-based programs can serve free meals and snacks to children age 18, or under (at the start of the school) after school, and on weekends, holidays, or school vacations during the regular school year. </a:t>
            </a:r>
          </a:p>
          <a:p>
            <a:pPr>
              <a:defRPr/>
            </a:pPr>
            <a:endParaRPr lang="en-US" dirty="0"/>
          </a:p>
          <a:p>
            <a:pPr>
              <a:defRPr/>
            </a:pPr>
            <a:r>
              <a:rPr lang="en-US" dirty="0"/>
              <a:t>Afterschool meals and snacks may not be claimed during summer vacation, unless the at-risk afterschool care center is located in the attendance area of a school operating on a year-round calendar.  During long school vacations, organizations that qualify to serve CACFP afterschool meals can participate and provide meals and snacks through the Summer Food Service Program instead.</a:t>
            </a:r>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32</a:t>
            </a:fld>
            <a:endParaRPr lang="en-US" dirty="0"/>
          </a:p>
        </p:txBody>
      </p:sp>
    </p:spTree>
    <p:extLst>
      <p:ext uri="{BB962C8B-B14F-4D97-AF65-F5344CB8AC3E}">
        <p14:creationId xmlns:p14="http://schemas.microsoft.com/office/powerpoint/2010/main" val="1544914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Summer Food Service Program (SFSP) operates when school is out. In most areas, SFSP begins in late May or early June and ends when school starts back in late August or September.  </a:t>
            </a:r>
          </a:p>
          <a:p>
            <a:endParaRPr lang="en-US" dirty="0"/>
          </a:p>
          <a:p>
            <a:r>
              <a:rPr lang="en-US" dirty="0"/>
              <a:t>However, the Program is also available to year-round schools during breaks and also during the school year in the event of an emergency or unanticipated school closure.  </a:t>
            </a:r>
          </a:p>
          <a:p>
            <a:endParaRPr lang="en-US" dirty="0"/>
          </a:p>
          <a:p>
            <a:r>
              <a:rPr lang="en-US" dirty="0"/>
              <a:t>Schools are very important to the SFSP.  A recent national study found that about half of all sponsors are SFAs.</a:t>
            </a:r>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33</a:t>
            </a:fld>
            <a:endParaRPr lang="en-US" dirty="0"/>
          </a:p>
        </p:txBody>
      </p:sp>
    </p:spTree>
    <p:extLst>
      <p:ext uri="{BB962C8B-B14F-4D97-AF65-F5344CB8AC3E}">
        <p14:creationId xmlns:p14="http://schemas.microsoft.com/office/powerpoint/2010/main" val="1650654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a:t>
            </a:fld>
            <a:endParaRPr lang="en-US" dirty="0"/>
          </a:p>
        </p:txBody>
      </p:sp>
    </p:spTree>
    <p:extLst>
      <p:ext uri="{BB962C8B-B14F-4D97-AF65-F5344CB8AC3E}">
        <p14:creationId xmlns:p14="http://schemas.microsoft.com/office/powerpoint/2010/main" val="2459870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a:latin typeface="Times New Roman" pitchFamily="18" charset="0"/>
                <a:cs typeface="Times New Roman" pitchFamily="18" charset="0"/>
              </a:rPr>
              <a:t>The most significant changes in SFSP have been implementation of  simplified procedures that give all sponsors the freedom to submit a single combined claim and use the money as they need for their food programs.  </a:t>
            </a:r>
          </a:p>
          <a:p>
            <a:pPr>
              <a:defRPr/>
            </a:pPr>
            <a:endParaRPr lang="en-US" dirty="0">
              <a:latin typeface="Times New Roman" pitchFamily="18" charset="0"/>
              <a:cs typeface="Times New Roman" pitchFamily="18" charset="0"/>
            </a:endParaRPr>
          </a:p>
          <a:p>
            <a:pPr>
              <a:defRPr/>
            </a:pPr>
            <a:r>
              <a:rPr lang="en-US" dirty="0">
                <a:latin typeface="Times New Roman" pitchFamily="18" charset="0"/>
                <a:cs typeface="Times New Roman" pitchFamily="18" charset="0"/>
              </a:rPr>
              <a:t>Under these procedures: </a:t>
            </a:r>
          </a:p>
          <a:p>
            <a:pPr>
              <a:buFont typeface="Arial" pitchFamily="34" charset="0"/>
              <a:buChar char="•"/>
              <a:defRPr/>
            </a:pPr>
            <a:r>
              <a:rPr lang="en-US" dirty="0">
                <a:latin typeface="Times New Roman" pitchFamily="18" charset="0"/>
                <a:cs typeface="Times New Roman" pitchFamily="18" charset="0"/>
              </a:rPr>
              <a:t>Sponsors receive the maximum</a:t>
            </a:r>
            <a:r>
              <a:rPr lang="en-US" baseline="0" dirty="0">
                <a:latin typeface="Times New Roman" pitchFamily="18" charset="0"/>
                <a:cs typeface="Times New Roman" pitchFamily="18" charset="0"/>
              </a:rPr>
              <a:t> </a:t>
            </a:r>
            <a:r>
              <a:rPr lang="en-US" dirty="0">
                <a:latin typeface="Times New Roman" pitchFamily="18" charset="0"/>
                <a:cs typeface="Times New Roman" pitchFamily="18" charset="0"/>
              </a:rPr>
              <a:t>reimbursements without regard to their actual costs. </a:t>
            </a:r>
          </a:p>
          <a:p>
            <a:pPr>
              <a:buFont typeface="Arial" pitchFamily="34" charset="0"/>
              <a:buChar char="•"/>
              <a:defRPr/>
            </a:pPr>
            <a:r>
              <a:rPr lang="en-US" dirty="0">
                <a:latin typeface="Times New Roman" pitchFamily="18" charset="0"/>
                <a:cs typeface="Times New Roman" pitchFamily="18" charset="0"/>
              </a:rPr>
              <a:t>Sponsors may combine their reimbursements to pay for any allowable cost, whether operating or administrative. </a:t>
            </a:r>
          </a:p>
          <a:p>
            <a:pPr>
              <a:buFont typeface="Arial" pitchFamily="34" charset="0"/>
              <a:buChar char="•"/>
              <a:defRPr/>
            </a:pPr>
            <a:r>
              <a:rPr lang="en-US" dirty="0">
                <a:latin typeface="Times New Roman" pitchFamily="18" charset="0"/>
                <a:cs typeface="Times New Roman" pitchFamily="18" charset="0"/>
              </a:rPr>
              <a:t>Sponsors can better estimate the amount of Federal dollars they will receive for summer meals. This gives sponsors a better handle on planning, budgeting their costs, and running their programs more efficiently.</a:t>
            </a:r>
          </a:p>
          <a:p>
            <a:pPr>
              <a:defRPr/>
            </a:pPr>
            <a:endParaRPr lang="en-US" dirty="0">
              <a:latin typeface="Times New Roman" pitchFamily="18" charset="0"/>
              <a:cs typeface="Times New Roman" pitchFamily="18" charset="0"/>
            </a:endParaRPr>
          </a:p>
          <a:p>
            <a:pPr>
              <a:defRPr/>
            </a:pPr>
            <a:r>
              <a:rPr lang="en-US" dirty="0">
                <a:latin typeface="Times New Roman" pitchFamily="18" charset="0"/>
                <a:cs typeface="Times New Roman" pitchFamily="18" charset="0"/>
              </a:rPr>
              <a:t>These changes make it easier for all sponsors, including schools, to operate the program. FNS has also made it easier for schools to apply to participate in the program. State agencies may approve experienced school sponsors without requiring budget documents that they require other types of sponsors to submit.</a:t>
            </a:r>
          </a:p>
          <a:p>
            <a:pPr>
              <a:defRPr/>
            </a:pPr>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34</a:t>
            </a:fld>
            <a:endParaRPr lang="en-US" dirty="0"/>
          </a:p>
        </p:txBody>
      </p:sp>
    </p:spTree>
    <p:extLst>
      <p:ext uri="{BB962C8B-B14F-4D97-AF65-F5344CB8AC3E}">
        <p14:creationId xmlns:p14="http://schemas.microsoft.com/office/powerpoint/2010/main" val="707713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36</a:t>
            </a:fld>
            <a:endParaRPr lang="en-US" dirty="0"/>
          </a:p>
        </p:txBody>
      </p:sp>
    </p:spTree>
    <p:extLst>
      <p:ext uri="{BB962C8B-B14F-4D97-AF65-F5344CB8AC3E}">
        <p14:creationId xmlns:p14="http://schemas.microsoft.com/office/powerpoint/2010/main" val="2891135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seamless summer option has the same recordkeeping, claiming, documentation, and reimbursement rate as the NSLP.</a:t>
            </a:r>
          </a:p>
          <a:p>
            <a:endParaRPr lang="en-US" dirty="0"/>
          </a:p>
          <a:p>
            <a:r>
              <a:rPr lang="en-US" dirty="0"/>
              <a:t>Schools would follow the same rules and claiming procedures for free, reduced price, and paid meals, as they would during the regular school year.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School districts that  operate  academic summer school programs and intend to serve meals only to students enrolled in summer school</a:t>
            </a:r>
            <a:r>
              <a:rPr lang="en-US" baseline="0" dirty="0"/>
              <a:t> </a:t>
            </a:r>
            <a:r>
              <a:rPr lang="en-US" dirty="0"/>
              <a:t>would continue to participate in the National School Lunch and School Breakfast Programs.</a:t>
            </a:r>
          </a:p>
          <a:p>
            <a:endParaRPr lang="en-US" dirty="0"/>
          </a:p>
          <a:p>
            <a:r>
              <a:rPr lang="en-US" dirty="0"/>
              <a:t>More information about SSO is provided in memo SP 09-2017, Questions and Answers for the National School Lunch Program’s Seamless Summer Option</a:t>
            </a:r>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37</a:t>
            </a:fld>
            <a:endParaRPr lang="en-US" dirty="0"/>
          </a:p>
        </p:txBody>
      </p:sp>
    </p:spTree>
    <p:extLst>
      <p:ext uri="{BB962C8B-B14F-4D97-AF65-F5344CB8AC3E}">
        <p14:creationId xmlns:p14="http://schemas.microsoft.com/office/powerpoint/2010/main" val="39973905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32660A4-79C6-4881-B868-A3A9C2FA6C1C}" type="slidenum">
              <a:rPr lang="en-US" smtClean="0"/>
              <a:pPr/>
              <a:t>38</a:t>
            </a:fld>
            <a:endParaRPr lang="en-US" dirty="0"/>
          </a:p>
        </p:txBody>
      </p:sp>
      <p:sp>
        <p:nvSpPr>
          <p:cNvPr id="5" name="Notes Placeholder 4"/>
          <p:cNvSpPr>
            <a:spLocks noGrp="1"/>
          </p:cNvSpPr>
          <p:nvPr>
            <p:ph type="body" sz="quarter" idx="11"/>
          </p:nvPr>
        </p:nvSpPr>
        <p:spPr/>
        <p:txBody>
          <a:bodyPr>
            <a:normAutofit/>
          </a:bodyPr>
          <a:lstStyle/>
          <a:p>
            <a:r>
              <a:rPr lang="en-US" dirty="0"/>
              <a:t>This concludes the formal part of our presentation. We will now</a:t>
            </a:r>
            <a:r>
              <a:rPr lang="en-US" baseline="0" dirty="0"/>
              <a:t> take questions.</a:t>
            </a:r>
            <a:endParaRPr lang="en-US" dirty="0"/>
          </a:p>
        </p:txBody>
      </p:sp>
    </p:spTree>
    <p:extLst>
      <p:ext uri="{BB962C8B-B14F-4D97-AF65-F5344CB8AC3E}">
        <p14:creationId xmlns:p14="http://schemas.microsoft.com/office/powerpoint/2010/main" val="32964348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39</a:t>
            </a:fld>
            <a:endParaRPr lang="en-US" dirty="0"/>
          </a:p>
        </p:txBody>
      </p:sp>
    </p:spTree>
    <p:extLst>
      <p:ext uri="{BB962C8B-B14F-4D97-AF65-F5344CB8AC3E}">
        <p14:creationId xmlns:p14="http://schemas.microsoft.com/office/powerpoint/2010/main" val="289889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endParaRPr lang="en-US" dirty="0"/>
          </a:p>
          <a:p>
            <a:pPr>
              <a:lnSpc>
                <a:spcPct val="90000"/>
              </a:lnSpc>
            </a:pPr>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4</a:t>
            </a:fld>
            <a:endParaRPr lang="en-US" dirty="0"/>
          </a:p>
        </p:txBody>
      </p:sp>
    </p:spTree>
    <p:extLst>
      <p:ext uri="{BB962C8B-B14F-4D97-AF65-F5344CB8AC3E}">
        <p14:creationId xmlns:p14="http://schemas.microsoft.com/office/powerpoint/2010/main" val="376514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5</a:t>
            </a:fld>
            <a:endParaRPr lang="en-US" dirty="0"/>
          </a:p>
        </p:txBody>
      </p:sp>
    </p:spTree>
    <p:extLst>
      <p:ext uri="{BB962C8B-B14F-4D97-AF65-F5344CB8AC3E}">
        <p14:creationId xmlns:p14="http://schemas.microsoft.com/office/powerpoint/2010/main" val="3959534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7 CHAPTER II of the Code of Federal Regulations has the regulations for the Child Nutrition Programs administered by FNS.  For the lunch program regulations, see Part 210 which spells out the requirements for the NSLP including meal pattern requirements, claims, reimbursement formulas, etc.  </a:t>
            </a:r>
          </a:p>
          <a:p>
            <a:endParaRPr lang="en-US" dirty="0"/>
          </a:p>
          <a:p>
            <a:r>
              <a:rPr lang="en-US" dirty="0"/>
              <a:t>You can find the documents on the FNS website in pdf format, so you can search by keyword.</a:t>
            </a:r>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6</a:t>
            </a:fld>
            <a:endParaRPr lang="en-US" dirty="0"/>
          </a:p>
        </p:txBody>
      </p:sp>
    </p:spTree>
    <p:extLst>
      <p:ext uri="{BB962C8B-B14F-4D97-AF65-F5344CB8AC3E}">
        <p14:creationId xmlns:p14="http://schemas.microsoft.com/office/powerpoint/2010/main" val="1076197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SFA has to maintain a non-profit</a:t>
            </a:r>
            <a:r>
              <a:rPr lang="en-US" baseline="0" dirty="0"/>
              <a:t> food service operation.</a:t>
            </a:r>
          </a:p>
          <a:p>
            <a:endParaRPr lang="en-US" baseline="0" dirty="0"/>
          </a:p>
          <a:p>
            <a:r>
              <a:rPr lang="en-US" baseline="0" dirty="0"/>
              <a:t>This means that they have to observe limitations on:</a:t>
            </a:r>
          </a:p>
          <a:p>
            <a:endParaRPr lang="en-US" baseline="0" dirty="0"/>
          </a:p>
          <a:p>
            <a:pPr>
              <a:buFont typeface="Arial" pitchFamily="34" charset="0"/>
              <a:buChar char="•"/>
            </a:pPr>
            <a:r>
              <a:rPr lang="en-US" baseline="0" dirty="0"/>
              <a:t>Food service revenues</a:t>
            </a:r>
          </a:p>
          <a:p>
            <a:pPr>
              <a:buFont typeface="Arial" pitchFamily="34" charset="0"/>
              <a:buChar char="•"/>
            </a:pPr>
            <a:r>
              <a:rPr lang="en-US" baseline="0" dirty="0"/>
              <a:t>Competitive foods </a:t>
            </a:r>
          </a:p>
          <a:p>
            <a:pPr>
              <a:buFont typeface="Arial" pitchFamily="34" charset="0"/>
              <a:buChar char="•"/>
            </a:pPr>
            <a:r>
              <a:rPr lang="en-US" baseline="0" dirty="0"/>
              <a:t>Managing their finances, and keeping track of all revenues and expenditures</a:t>
            </a:r>
          </a:p>
          <a:p>
            <a:pPr>
              <a:buFont typeface="Arial" pitchFamily="34" charset="0"/>
              <a:buNone/>
            </a:pPr>
            <a:endParaRPr lang="en-US" baseline="0" dirty="0"/>
          </a:p>
          <a:p>
            <a:pPr>
              <a:buFont typeface="Arial" pitchFamily="34" charset="0"/>
              <a:buNone/>
            </a:pPr>
            <a:r>
              <a:rPr lang="en-US" baseline="0" dirty="0"/>
              <a:t>Money must be be used for the meal program – to make improvements to the Program(s)</a:t>
            </a:r>
          </a:p>
          <a:p>
            <a:pPr>
              <a:buFont typeface="Arial" pitchFamily="34" charset="0"/>
              <a:buNone/>
            </a:pPr>
            <a:endParaRPr lang="en-US" baseline="0" dirty="0"/>
          </a:p>
          <a:p>
            <a:pPr>
              <a:buFont typeface="Arial" pitchFamily="34" charset="0"/>
              <a:buNone/>
            </a:pPr>
            <a:r>
              <a:rPr lang="en-US" baseline="0" dirty="0"/>
              <a:t>Any money from competitive foods must accrue to the non-profit food service account.</a:t>
            </a:r>
          </a:p>
        </p:txBody>
      </p:sp>
      <p:sp>
        <p:nvSpPr>
          <p:cNvPr id="4" name="Slide Number Placeholder 3"/>
          <p:cNvSpPr>
            <a:spLocks noGrp="1"/>
          </p:cNvSpPr>
          <p:nvPr>
            <p:ph type="sldNum" sz="quarter" idx="10"/>
          </p:nvPr>
        </p:nvSpPr>
        <p:spPr/>
        <p:txBody>
          <a:bodyPr/>
          <a:lstStyle/>
          <a:p>
            <a:fld id="{F32660A4-79C6-4881-B868-A3A9C2FA6C1C}" type="slidenum">
              <a:rPr lang="en-US" smtClean="0"/>
              <a:pPr/>
              <a:t>8</a:t>
            </a:fld>
            <a:endParaRPr lang="en-US" dirty="0"/>
          </a:p>
        </p:txBody>
      </p:sp>
    </p:spTree>
    <p:extLst>
      <p:ext uri="{BB962C8B-B14F-4D97-AF65-F5344CB8AC3E}">
        <p14:creationId xmlns:p14="http://schemas.microsoft.com/office/powerpoint/2010/main" val="1744286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24458">
              <a:defRPr/>
            </a:pPr>
            <a:endParaRPr lang="en-US" dirty="0"/>
          </a:p>
          <a:p>
            <a:pPr defTabSz="924458">
              <a:defRPr/>
            </a:pPr>
            <a:r>
              <a:rPr lang="en-US" dirty="0"/>
              <a:t>An issue that sometimes</a:t>
            </a:r>
            <a:r>
              <a:rPr lang="en-US" baseline="0" dirty="0"/>
              <a:t> surfaces at the Point of Service is unpaid meal charges. </a:t>
            </a:r>
            <a:r>
              <a:rPr lang="en-US" dirty="0"/>
              <a:t>We recognize that this can</a:t>
            </a:r>
            <a:r>
              <a:rPr lang="en-US" baseline="0" dirty="0"/>
              <a:t> be a significant problem for many SFAs. </a:t>
            </a:r>
            <a:endParaRPr lang="en-US" dirty="0"/>
          </a:p>
          <a:p>
            <a:pPr defTabSz="924458">
              <a:defRPr/>
            </a:pPr>
            <a:r>
              <a:rPr lang="en-US" dirty="0"/>
              <a:t>This slide shows FNS guidance and resources intended to assist State agencies, districts and schools with this issue. </a:t>
            </a:r>
          </a:p>
          <a:p>
            <a:endParaRPr lang="en-US" dirty="0"/>
          </a:p>
          <a:p>
            <a:r>
              <a:rPr lang="en-US" dirty="0"/>
              <a:t>The first resource is the </a:t>
            </a:r>
            <a:r>
              <a:rPr lang="en-US" baseline="0" dirty="0"/>
              <a:t>“</a:t>
            </a:r>
            <a:r>
              <a:rPr lang="en-US" b="1" baseline="0" dirty="0"/>
              <a:t>local charge policy requirement</a:t>
            </a:r>
            <a:r>
              <a:rPr lang="en-US" baseline="0" dirty="0"/>
              <a:t>” </a:t>
            </a:r>
            <a:r>
              <a:rPr lang="en-US" b="0" baseline="0" dirty="0"/>
              <a:t>(SP </a:t>
            </a:r>
            <a:r>
              <a:rPr lang="en-US" b="0" dirty="0"/>
              <a:t>46-2016: Local Meal Charge Policies).</a:t>
            </a:r>
            <a:r>
              <a:rPr lang="en-US" b="0" baseline="0" dirty="0"/>
              <a:t> This </a:t>
            </a:r>
            <a:r>
              <a:rPr lang="en-US" baseline="0" dirty="0"/>
              <a:t>policy required all SFAs operating the school meal programs to have a written meal charge policy in place by SY 2017-2018, in other words, by July 1, 2017. </a:t>
            </a:r>
            <a:r>
              <a:rPr lang="en-US" dirty="0"/>
              <a:t>Specifically, the memorandum states that the written policy must address situations where children participating at the reduced price or paid rate do not have money to cover the cost of a breakfast of lunch at the time of the meal service. Beyond this requirement, SFAs have discretion in developing their individual policies.</a:t>
            </a:r>
            <a:r>
              <a:rPr lang="en-US" baseline="0" dirty="0"/>
              <a:t> USDA will not review the quality or content of policies.</a:t>
            </a:r>
            <a:endParaRPr lang="en-US" dirty="0"/>
          </a:p>
          <a:p>
            <a:endParaRPr lang="en-US" dirty="0"/>
          </a:p>
          <a:p>
            <a:r>
              <a:rPr lang="en-US" dirty="0"/>
              <a:t>USDA</a:t>
            </a:r>
            <a:r>
              <a:rPr lang="en-US" baseline="0" dirty="0"/>
              <a:t> also issued a memo to </a:t>
            </a:r>
            <a:r>
              <a:rPr lang="en-US" b="1" baseline="0" dirty="0"/>
              <a:t>clarify how unpaid meal charges must be handled when meal charge debt is uncollectable </a:t>
            </a:r>
            <a:r>
              <a:rPr lang="en-US" b="0" baseline="0" dirty="0"/>
              <a:t>(SP 47-2016: Clarification on Collection of Delinquent Meal Payments).</a:t>
            </a:r>
            <a:r>
              <a:rPr lang="en-US" baseline="0" dirty="0"/>
              <a:t> This memo explains:</a:t>
            </a:r>
          </a:p>
          <a:p>
            <a:pPr marL="173336" indent="-173336">
              <a:buFont typeface="Arial" panose="020B0604020202020204" pitchFamily="34" charset="0"/>
              <a:buChar char="•"/>
            </a:pPr>
            <a:r>
              <a:rPr lang="en-US" baseline="0" dirty="0"/>
              <a:t>The process of designating delinquent debt determined to be uncollectable as bad debt,</a:t>
            </a:r>
          </a:p>
          <a:p>
            <a:pPr marL="173336" indent="-173336">
              <a:buFont typeface="Arial" panose="020B0604020202020204" pitchFamily="34" charset="0"/>
              <a:buChar char="•"/>
            </a:pPr>
            <a:r>
              <a:rPr lang="en-US" baseline="0" dirty="0"/>
              <a:t>The process of obtaining assistance to offset losses, and</a:t>
            </a:r>
          </a:p>
          <a:p>
            <a:pPr marL="173336" indent="-173336">
              <a:buFont typeface="Arial" panose="020B0604020202020204" pitchFamily="34" charset="0"/>
              <a:buChar char="•"/>
            </a:pPr>
            <a:r>
              <a:rPr lang="en-US" baseline="0" dirty="0"/>
              <a:t>How Federal regulations and the definition of bad debt apply when meal charges are not collected.</a:t>
            </a:r>
          </a:p>
          <a:p>
            <a:pPr marL="173336" indent="-173336">
              <a:buFont typeface="Arial" panose="020B0604020202020204" pitchFamily="34" charset="0"/>
              <a:buChar char="•"/>
            </a:pPr>
            <a:endParaRPr lang="en-US" baseline="0" dirty="0"/>
          </a:p>
          <a:p>
            <a:r>
              <a:rPr lang="en-US" baseline="0" dirty="0"/>
              <a:t>And finally, USDA issued a new Q&amp;A memo about unpaid meal charges </a:t>
            </a:r>
            <a:r>
              <a:rPr lang="en-US" b="0" baseline="0" dirty="0"/>
              <a:t>(SP 23-2017: Unpaid Meal Charges: Guidance and Q&amp;A). This memo </a:t>
            </a:r>
            <a:r>
              <a:rPr lang="en-US" baseline="0" dirty="0"/>
              <a:t>is a supplement to the other policy memos I mentioned, and addresses common questions from State agencies, school districts, and local program operators on the topic.</a:t>
            </a:r>
          </a:p>
          <a:p>
            <a:endParaRPr lang="en-US" dirty="0"/>
          </a:p>
          <a:p>
            <a:endParaRPr lang="en-US" dirty="0"/>
          </a:p>
          <a:p>
            <a:pPr defTabSz="924458">
              <a:defRPr/>
            </a:pPr>
            <a:r>
              <a:rPr lang="en-US" b="1" dirty="0"/>
              <a:t>FOR REFERENCE ONLY:</a:t>
            </a:r>
          </a:p>
          <a:p>
            <a:r>
              <a:rPr lang="en-US" i="0" dirty="0"/>
              <a:t>Links to the</a:t>
            </a:r>
            <a:r>
              <a:rPr lang="en-US" i="0" baseline="0" dirty="0"/>
              <a:t> policy memos listed above:</a:t>
            </a:r>
            <a:endParaRPr lang="en-US" i="0" dirty="0"/>
          </a:p>
          <a:p>
            <a:pPr marL="173336" indent="-173336">
              <a:buFont typeface="Arial" panose="020B0604020202020204" pitchFamily="34" charset="0"/>
              <a:buChar char="•"/>
            </a:pPr>
            <a:r>
              <a:rPr lang="en-US" i="0" dirty="0"/>
              <a:t>SP 46-2016: https://www.fns.usda.gov/unpaid-meal-charges-local-meal-charge-policies</a:t>
            </a:r>
          </a:p>
          <a:p>
            <a:pPr marL="173336" indent="-173336">
              <a:buFont typeface="Arial" panose="020B0604020202020204" pitchFamily="34" charset="0"/>
              <a:buChar char="•"/>
            </a:pPr>
            <a:r>
              <a:rPr lang="en-US" i="0" dirty="0"/>
              <a:t>SP 47-2016: https://www.fns.usda.gov/unpaid-meal-charges-clarification-collection-delinquent-meal-payments</a:t>
            </a:r>
          </a:p>
          <a:p>
            <a:pPr marL="173336" indent="-173336">
              <a:buFont typeface="Arial" panose="020B0604020202020204" pitchFamily="34" charset="0"/>
              <a:buChar char="•"/>
            </a:pPr>
            <a:r>
              <a:rPr lang="en-US" i="0" dirty="0"/>
              <a:t>SP 23-2017:</a:t>
            </a:r>
            <a:r>
              <a:rPr lang="en-US" i="0" baseline="0" dirty="0"/>
              <a:t> https://www.fns.usda.gov/school-meals/unpaid-meal-charges-guidance-and-q</a:t>
            </a:r>
            <a:endParaRPr lang="en-US" i="0" dirty="0"/>
          </a:p>
          <a:p>
            <a:endParaRPr lang="en-US" dirty="0"/>
          </a:p>
          <a:p>
            <a:endParaRPr lang="en-US" dirty="0"/>
          </a:p>
        </p:txBody>
      </p:sp>
      <p:sp>
        <p:nvSpPr>
          <p:cNvPr id="4" name="Slide Number Placeholder 3"/>
          <p:cNvSpPr>
            <a:spLocks noGrp="1"/>
          </p:cNvSpPr>
          <p:nvPr>
            <p:ph type="sldNum" sz="quarter" idx="10"/>
          </p:nvPr>
        </p:nvSpPr>
        <p:spPr/>
        <p:txBody>
          <a:bodyPr/>
          <a:lstStyle/>
          <a:p>
            <a:fld id="{3A53E70B-C6B7-4600-A896-E1C026ACC9A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6428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After</a:t>
            </a:r>
            <a:r>
              <a:rPr lang="en-US" baseline="0" dirty="0"/>
              <a:t> a SFA serves a month of meals, they submit a Claim for Reimbursement.  </a:t>
            </a:r>
            <a:r>
              <a:rPr lang="en-US" dirty="0"/>
              <a:t>The claims procedure is the mechanism through which</a:t>
            </a:r>
            <a:r>
              <a:rPr lang="en-US" baseline="0" dirty="0"/>
              <a:t> SFAs </a:t>
            </a:r>
            <a:r>
              <a:rPr lang="en-US" dirty="0"/>
              <a:t>receive reimbursement from the State agency</a:t>
            </a:r>
            <a:r>
              <a:rPr lang="en-US" baseline="0" dirty="0"/>
              <a:t> </a:t>
            </a:r>
            <a:r>
              <a:rPr lang="en-US" dirty="0"/>
              <a:t>for the meals served. All claims must be submitted in accordance with § 210.8</a:t>
            </a:r>
          </a:p>
          <a:p>
            <a:endParaRPr lang="en-US" dirty="0"/>
          </a:p>
          <a:p>
            <a:r>
              <a:rPr lang="en-US" dirty="0"/>
              <a:t>Section 210.9(b)(8) places responsibility for claim accuracy on the SFA official who signs the claim.  The State agency reviews claims, and is ultimately responsible to FNS for the consolidated claim for the entire State.</a:t>
            </a:r>
          </a:p>
          <a:p>
            <a:endParaRPr lang="en-US" dirty="0"/>
          </a:p>
          <a:p>
            <a:r>
              <a:rPr lang="en-US" dirty="0"/>
              <a:t>The SFA’s claim should reflect a normal operation; otherwise an explanation is necessary.  </a:t>
            </a:r>
          </a:p>
          <a:p>
            <a:endParaRPr lang="en-US" dirty="0"/>
          </a:p>
          <a:p>
            <a:r>
              <a:rPr lang="en-US" dirty="0"/>
              <a:t>The SFA has to file claims within 60 calendar days unless State sets earlier deadline.  </a:t>
            </a:r>
          </a:p>
          <a:p>
            <a:endParaRPr lang="en-US" dirty="0"/>
          </a:p>
          <a:p>
            <a:r>
              <a:rPr lang="en-US" dirty="0"/>
              <a:t>The Claim for Reimbursement usually covers one month. However, SFAs may combine months with 10-or less operating days (but do not cross fiscal years).</a:t>
            </a:r>
          </a:p>
          <a:p>
            <a:endParaRPr lang="en-US" dirty="0"/>
          </a:p>
          <a:p>
            <a:r>
              <a:rPr lang="en-US" dirty="0"/>
              <a:t>The October Claim for reimbursement is an important one – it must report the number of children approved for free, reduced price or paid meals on the last operating day of October.</a:t>
            </a:r>
          </a:p>
          <a:p>
            <a:endParaRPr lang="en-US" dirty="0"/>
          </a:p>
          <a:p>
            <a:r>
              <a:rPr lang="en-US" dirty="0"/>
              <a:t>The reporting of the number of children on the last day of October is used for data collection nationally.  This data is used to establish area eligibility for meal programs,</a:t>
            </a:r>
            <a:r>
              <a:rPr lang="en-US" baseline="0" dirty="0"/>
              <a:t> and other government assistance.</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F32660A4-79C6-4881-B868-A3A9C2FA6C1C}" type="slidenum">
              <a:rPr lang="en-US" smtClean="0"/>
              <a:pPr/>
              <a:t>10</a:t>
            </a:fld>
            <a:endParaRPr lang="en-US" dirty="0"/>
          </a:p>
        </p:txBody>
      </p:sp>
    </p:spTree>
    <p:extLst>
      <p:ext uri="{BB962C8B-B14F-4D97-AF65-F5344CB8AC3E}">
        <p14:creationId xmlns:p14="http://schemas.microsoft.com/office/powerpoint/2010/main" val="2213683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4"/>
            <a:ext cx="1217066"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grpSp>
      <p:sp>
        <p:nvSpPr>
          <p:cNvPr id="2" name="Title 1"/>
          <p:cNvSpPr>
            <a:spLocks noGrp="1"/>
          </p:cNvSpPr>
          <p:nvPr>
            <p:ph type="ctrTitle"/>
          </p:nvPr>
        </p:nvSpPr>
        <p:spPr>
          <a:xfrm>
            <a:off x="1371601" y="362396"/>
            <a:ext cx="6858000" cy="1676400"/>
          </a:xfrm>
        </p:spPr>
        <p:txBody>
          <a:bodyPr>
            <a:noAutofit/>
          </a:bodyPr>
          <a:lstStyle>
            <a:lvl1pPr>
              <a:lnSpc>
                <a:spcPct val="80000"/>
              </a:lnSpc>
              <a:defRPr sz="4501"/>
            </a:lvl1pPr>
          </a:lstStyle>
          <a:p>
            <a:r>
              <a:rPr lang="en-US"/>
              <a:t>Click to edit Master title style</a:t>
            </a:r>
            <a:endParaRPr/>
          </a:p>
        </p:txBody>
      </p:sp>
      <p:sp>
        <p:nvSpPr>
          <p:cNvPr id="3" name="Subtitle 2"/>
          <p:cNvSpPr>
            <a:spLocks noGrp="1"/>
          </p:cNvSpPr>
          <p:nvPr>
            <p:ph type="subTitle" idx="1"/>
          </p:nvPr>
        </p:nvSpPr>
        <p:spPr>
          <a:xfrm>
            <a:off x="1371601" y="2089595"/>
            <a:ext cx="6858000" cy="886344"/>
          </a:xfrm>
        </p:spPr>
        <p:txBody>
          <a:bodyPr>
            <a:normAutofit/>
          </a:bodyPr>
          <a:lstStyle>
            <a:lvl1pPr marL="0" indent="0" algn="l">
              <a:buNone/>
              <a:defRPr sz="2101">
                <a:solidFill>
                  <a:schemeClr val="accent1">
                    <a:lumMod val="75000"/>
                  </a:schemeClr>
                </a:solidFill>
              </a:defRPr>
            </a:lvl1pPr>
            <a:lvl2pPr marL="457242" indent="0" algn="ctr">
              <a:buNone/>
              <a:defRPr>
                <a:solidFill>
                  <a:schemeClr val="tx1">
                    <a:tint val="75000"/>
                  </a:schemeClr>
                </a:solidFill>
              </a:defRPr>
            </a:lvl2pPr>
            <a:lvl3pPr marL="914484" indent="0" algn="ctr">
              <a:buNone/>
              <a:defRPr>
                <a:solidFill>
                  <a:schemeClr val="tx1">
                    <a:tint val="75000"/>
                  </a:schemeClr>
                </a:solidFill>
              </a:defRPr>
            </a:lvl3pPr>
            <a:lvl4pPr marL="1371726" indent="0" algn="ctr">
              <a:buNone/>
              <a:defRPr>
                <a:solidFill>
                  <a:schemeClr val="tx1">
                    <a:tint val="75000"/>
                  </a:schemeClr>
                </a:solidFill>
              </a:defRPr>
            </a:lvl4pPr>
            <a:lvl5pPr marL="1828967" indent="0" algn="ctr">
              <a:buNone/>
              <a:defRPr>
                <a:solidFill>
                  <a:schemeClr val="tx1">
                    <a:tint val="75000"/>
                  </a:schemeClr>
                </a:solidFill>
              </a:defRPr>
            </a:lvl5pPr>
            <a:lvl6pPr marL="2286210" indent="0" algn="ctr">
              <a:buNone/>
              <a:defRPr>
                <a:solidFill>
                  <a:schemeClr val="tx1">
                    <a:tint val="75000"/>
                  </a:schemeClr>
                </a:solidFill>
              </a:defRPr>
            </a:lvl6pPr>
            <a:lvl7pPr marL="2743451" indent="0" algn="ctr">
              <a:buNone/>
              <a:defRPr>
                <a:solidFill>
                  <a:schemeClr val="tx1">
                    <a:tint val="75000"/>
                  </a:schemeClr>
                </a:solidFill>
              </a:defRPr>
            </a:lvl7pPr>
            <a:lvl8pPr marL="3200693" indent="0" algn="ctr">
              <a:buNone/>
              <a:defRPr>
                <a:solidFill>
                  <a:schemeClr val="tx1">
                    <a:tint val="75000"/>
                  </a:schemeClr>
                </a:solidFill>
              </a:defRPr>
            </a:lvl8pPr>
            <a:lvl9pPr marL="3657935"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EB8076D-5CFC-4D8B-B248-8131EAE98C14}" type="datetime1">
              <a:rPr lang="en-US" smtClean="0"/>
              <a:pPr/>
              <a:t>6/27/23</a:t>
            </a:fld>
            <a:endParaRPr lang="en-US" dirty="0"/>
          </a:p>
        </p:txBody>
      </p:sp>
      <p:sp>
        <p:nvSpPr>
          <p:cNvPr id="6" name="Slide Number Placeholder 5"/>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97293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7A5829E-E709-488D-AA72-29DDFC7AEA0B}" type="datetime1">
              <a:rPr lang="en-US" smtClean="0"/>
              <a:pPr/>
              <a:t>6/27/23</a:t>
            </a:fld>
            <a:endParaRPr lang="en-US" dirty="0"/>
          </a:p>
        </p:txBody>
      </p:sp>
      <p:sp>
        <p:nvSpPr>
          <p:cNvPr id="6" name="Slide Number Placeholder 5"/>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140120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7056319" y="299319"/>
            <a:ext cx="1063300" cy="393137"/>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grpSp>
      <p:grpSp>
        <p:nvGrpSpPr>
          <p:cNvPr id="15" name="bottom graphic"/>
          <p:cNvGrpSpPr/>
          <p:nvPr/>
        </p:nvGrpSpPr>
        <p:grpSpPr>
          <a:xfrm>
            <a:off x="0" y="5395518"/>
            <a:ext cx="9144000"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dirty="0"/>
            </a:p>
          </p:txBody>
        </p:sp>
      </p:grpSp>
      <p:sp>
        <p:nvSpPr>
          <p:cNvPr id="2" name="Vertical Title 1"/>
          <p:cNvSpPr>
            <a:spLocks noGrp="1"/>
          </p:cNvSpPr>
          <p:nvPr>
            <p:ph type="title" orient="vert"/>
          </p:nvPr>
        </p:nvSpPr>
        <p:spPr>
          <a:xfrm>
            <a:off x="7315200" y="1150515"/>
            <a:ext cx="1371600"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0" y="1150515"/>
            <a:ext cx="6172200"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A7D59B5-C225-4DFB-A0DA-C71FD23B6F15}" type="datetime1">
              <a:rPr lang="en-US" smtClean="0"/>
              <a:pPr/>
              <a:t>6/27/23</a:t>
            </a:fld>
            <a:endParaRPr lang="en-US" dirty="0"/>
          </a:p>
        </p:txBody>
      </p:sp>
      <p:sp>
        <p:nvSpPr>
          <p:cNvPr id="6" name="Slide Number Placeholder 5"/>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403001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8C6DDD56-3100-4447-822A-F90AA3F2E772}" type="datetime1">
              <a:rPr lang="en-US" smtClean="0"/>
              <a:pPr/>
              <a:t>6/27/23</a:t>
            </a:fld>
            <a:endParaRPr lang="en-US" dirty="0"/>
          </a:p>
        </p:txBody>
      </p:sp>
      <p:sp>
        <p:nvSpPr>
          <p:cNvPr id="6" name="Slide Number Placeholder 5"/>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319807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217066"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grpSp>
      <p:grpSp>
        <p:nvGrpSpPr>
          <p:cNvPr id="19" name="bottom graphic"/>
          <p:cNvGrpSpPr/>
          <p:nvPr/>
        </p:nvGrpSpPr>
        <p:grpSpPr>
          <a:xfrm>
            <a:off x="0" y="5409217"/>
            <a:ext cx="9144000"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dirty="0"/>
            </a:p>
          </p:txBody>
        </p:sp>
      </p:grpSp>
      <p:sp>
        <p:nvSpPr>
          <p:cNvPr id="2" name="Title 1"/>
          <p:cNvSpPr>
            <a:spLocks noGrp="1"/>
          </p:cNvSpPr>
          <p:nvPr>
            <p:ph type="title"/>
          </p:nvPr>
        </p:nvSpPr>
        <p:spPr>
          <a:xfrm>
            <a:off x="1371601" y="1932519"/>
            <a:ext cx="6858000" cy="2105367"/>
          </a:xfrm>
        </p:spPr>
        <p:txBody>
          <a:bodyPr anchor="b">
            <a:normAutofit/>
          </a:bodyPr>
          <a:lstStyle>
            <a:lvl1pPr algn="l">
              <a:defRPr sz="4501" b="0" cap="none" baseline="0"/>
            </a:lvl1pPr>
          </a:lstStyle>
          <a:p>
            <a:r>
              <a:rPr lang="en-US"/>
              <a:t>Click to edit Master title style</a:t>
            </a:r>
            <a:endParaRPr/>
          </a:p>
        </p:txBody>
      </p:sp>
      <p:sp>
        <p:nvSpPr>
          <p:cNvPr id="3" name="Text Placeholder 2"/>
          <p:cNvSpPr>
            <a:spLocks noGrp="1"/>
          </p:cNvSpPr>
          <p:nvPr>
            <p:ph type="body" idx="1"/>
          </p:nvPr>
        </p:nvSpPr>
        <p:spPr>
          <a:xfrm>
            <a:off x="1371601" y="4084265"/>
            <a:ext cx="6858000" cy="933297"/>
          </a:xfrm>
        </p:spPr>
        <p:txBody>
          <a:bodyPr anchor="t">
            <a:normAutofit/>
          </a:bodyPr>
          <a:lstStyle>
            <a:lvl1pPr marL="0" indent="0">
              <a:buNone/>
              <a:defRPr sz="2101">
                <a:solidFill>
                  <a:schemeClr val="accent1">
                    <a:lumMod val="75000"/>
                  </a:schemeClr>
                </a:solidFill>
              </a:defRPr>
            </a:lvl1pPr>
            <a:lvl2pPr marL="457242" indent="0">
              <a:buNone/>
              <a:defRPr sz="1800">
                <a:solidFill>
                  <a:schemeClr val="tx1">
                    <a:tint val="75000"/>
                  </a:schemeClr>
                </a:solidFill>
              </a:defRPr>
            </a:lvl2pPr>
            <a:lvl3pPr marL="914484" indent="0">
              <a:buNone/>
              <a:defRPr sz="1575">
                <a:solidFill>
                  <a:schemeClr val="tx1">
                    <a:tint val="75000"/>
                  </a:schemeClr>
                </a:solidFill>
              </a:defRPr>
            </a:lvl3pPr>
            <a:lvl4pPr marL="1371726" indent="0">
              <a:buNone/>
              <a:defRPr sz="1425">
                <a:solidFill>
                  <a:schemeClr val="tx1">
                    <a:tint val="75000"/>
                  </a:schemeClr>
                </a:solidFill>
              </a:defRPr>
            </a:lvl4pPr>
            <a:lvl5pPr marL="1828967" indent="0">
              <a:buNone/>
              <a:defRPr sz="1425">
                <a:solidFill>
                  <a:schemeClr val="tx1">
                    <a:tint val="75000"/>
                  </a:schemeClr>
                </a:solidFill>
              </a:defRPr>
            </a:lvl5pPr>
            <a:lvl6pPr marL="2286210" indent="0">
              <a:buNone/>
              <a:defRPr sz="1425">
                <a:solidFill>
                  <a:schemeClr val="tx1">
                    <a:tint val="75000"/>
                  </a:schemeClr>
                </a:solidFill>
              </a:defRPr>
            </a:lvl6pPr>
            <a:lvl7pPr marL="2743451" indent="0">
              <a:buNone/>
              <a:defRPr sz="1425">
                <a:solidFill>
                  <a:schemeClr val="tx1">
                    <a:tint val="75000"/>
                  </a:schemeClr>
                </a:solidFill>
              </a:defRPr>
            </a:lvl7pPr>
            <a:lvl8pPr marL="3200693" indent="0">
              <a:buNone/>
              <a:defRPr sz="1425">
                <a:solidFill>
                  <a:schemeClr val="tx1">
                    <a:tint val="75000"/>
                  </a:schemeClr>
                </a:solidFill>
              </a:defRPr>
            </a:lvl8pPr>
            <a:lvl9pPr marL="3657935" indent="0">
              <a:buNone/>
              <a:defRPr sz="1425">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DA68BE2D-D9DA-4958-A8C2-878B30557BF5}" type="datetime1">
              <a:rPr lang="en-US" smtClean="0"/>
              <a:pPr/>
              <a:t>6/27/23</a:t>
            </a:fld>
            <a:endParaRPr lang="en-US" dirty="0"/>
          </a:p>
        </p:txBody>
      </p:sp>
      <p:sp>
        <p:nvSpPr>
          <p:cNvPr id="6" name="Slide Number Placeholder 5"/>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403994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6282" y="152400"/>
            <a:ext cx="7315200" cy="1295400"/>
          </a:xfrm>
        </p:spPr>
        <p:txBody>
          <a:bodyPr/>
          <a:lstStyle/>
          <a:p>
            <a:r>
              <a:rPr lang="en-US"/>
              <a:t>Click to edit Master title style</a:t>
            </a:r>
            <a:endParaRPr/>
          </a:p>
        </p:txBody>
      </p:sp>
      <p:sp>
        <p:nvSpPr>
          <p:cNvPr id="3" name="Content Placeholder 2"/>
          <p:cNvSpPr>
            <a:spLocks noGrp="1"/>
          </p:cNvSpPr>
          <p:nvPr>
            <p:ph sz="half" idx="1"/>
          </p:nvPr>
        </p:nvSpPr>
        <p:spPr>
          <a:xfrm>
            <a:off x="856282" y="1600200"/>
            <a:ext cx="3657600" cy="4572000"/>
          </a:xfrm>
        </p:spPr>
        <p:txBody>
          <a:bodyPr>
            <a:normAutofit/>
          </a:bodyPr>
          <a:lstStyle>
            <a:lvl1pPr>
              <a:defRPr sz="2101"/>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572000" y="1600200"/>
            <a:ext cx="3657600" cy="4572000"/>
          </a:xfrm>
        </p:spPr>
        <p:txBody>
          <a:bodyPr>
            <a:normAutofit/>
          </a:bodyPr>
          <a:lstStyle>
            <a:lvl1pPr>
              <a:defRPr sz="2101"/>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241DA24A-4C0C-497E-AB71-13BCF747C03E}" type="datetime1">
              <a:rPr lang="en-US" smtClean="0"/>
              <a:pPr/>
              <a:t>6/27/23</a:t>
            </a:fld>
            <a:endParaRPr lang="en-US" dirty="0"/>
          </a:p>
        </p:txBody>
      </p:sp>
      <p:sp>
        <p:nvSpPr>
          <p:cNvPr id="7" name="Slide Number Placeholder 6"/>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165245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282" y="152400"/>
            <a:ext cx="731520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56282" y="1524001"/>
            <a:ext cx="3657600" cy="816429"/>
          </a:xfrm>
        </p:spPr>
        <p:txBody>
          <a:bodyPr anchor="ctr">
            <a:normAutofit/>
          </a:bodyPr>
          <a:lstStyle>
            <a:lvl1pPr marL="0" indent="0">
              <a:buNone/>
              <a:defRPr sz="2101" b="0">
                <a:solidFill>
                  <a:schemeClr val="accent1">
                    <a:lumMod val="75000"/>
                  </a:schemeClr>
                </a:solidFill>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a:t>Click to edit Master text styles</a:t>
            </a:r>
          </a:p>
        </p:txBody>
      </p:sp>
      <p:sp>
        <p:nvSpPr>
          <p:cNvPr id="4" name="Content Placeholder 3"/>
          <p:cNvSpPr>
            <a:spLocks noGrp="1"/>
          </p:cNvSpPr>
          <p:nvPr>
            <p:ph sz="half" idx="2"/>
          </p:nvPr>
        </p:nvSpPr>
        <p:spPr>
          <a:xfrm>
            <a:off x="856282" y="2413001"/>
            <a:ext cx="3657600" cy="3759199"/>
          </a:xfrm>
        </p:spPr>
        <p:txBody>
          <a:bodyPr>
            <a:normAutofit/>
          </a:bodyPr>
          <a:lstStyle>
            <a:lvl1pPr>
              <a:defRPr sz="2101"/>
            </a:lvl1pPr>
            <a:lvl2pPr>
              <a:defRPr sz="1800"/>
            </a:lvl2pPr>
            <a:lvl3pPr>
              <a:defRPr sz="1500"/>
            </a:lvl3pPr>
            <a:lvl4pPr>
              <a:defRPr sz="1500"/>
            </a:lvl4pPr>
            <a:lvl5pPr>
              <a:defRPr sz="1500"/>
            </a:lvl5pPr>
            <a:lvl6pPr>
              <a:defRPr sz="1500"/>
            </a:lvl6pPr>
            <a:lvl7pPr>
              <a:defRPr sz="1500"/>
            </a:lvl7pPr>
            <a:lvl8pPr>
              <a:defRPr sz="1500" baseline="0"/>
            </a:lvl8pPr>
            <a:lvl9pPr>
              <a:defRPr sz="15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572000" y="1524001"/>
            <a:ext cx="3657600" cy="816429"/>
          </a:xfrm>
        </p:spPr>
        <p:txBody>
          <a:bodyPr anchor="ctr">
            <a:normAutofit/>
          </a:bodyPr>
          <a:lstStyle>
            <a:lvl1pPr marL="0" indent="0">
              <a:buNone/>
              <a:defRPr sz="2101" b="0">
                <a:solidFill>
                  <a:schemeClr val="accent1">
                    <a:lumMod val="75000"/>
                  </a:schemeClr>
                </a:solidFill>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a:t>Click to edit Master text styles</a:t>
            </a:r>
          </a:p>
        </p:txBody>
      </p:sp>
      <p:sp>
        <p:nvSpPr>
          <p:cNvPr id="6" name="Content Placeholder 5"/>
          <p:cNvSpPr>
            <a:spLocks noGrp="1"/>
          </p:cNvSpPr>
          <p:nvPr>
            <p:ph sz="quarter" idx="4"/>
          </p:nvPr>
        </p:nvSpPr>
        <p:spPr>
          <a:xfrm>
            <a:off x="4572000" y="2413001"/>
            <a:ext cx="3657600" cy="3759199"/>
          </a:xfrm>
        </p:spPr>
        <p:txBody>
          <a:bodyPr>
            <a:normAutofit/>
          </a:bodyPr>
          <a:lstStyle>
            <a:lvl1pPr>
              <a:defRPr sz="2101"/>
            </a:lvl1pPr>
            <a:lvl2pPr>
              <a:defRPr sz="1800"/>
            </a:lvl2pPr>
            <a:lvl3pPr>
              <a:defRPr sz="1500"/>
            </a:lvl3pPr>
            <a:lvl4pPr>
              <a:defRPr sz="1500"/>
            </a:lvl4pPr>
            <a:lvl5pPr>
              <a:defRPr sz="1500"/>
            </a:lvl5pPr>
            <a:lvl6pPr>
              <a:defRPr sz="1500"/>
            </a:lvl6pPr>
            <a:lvl7pPr>
              <a:defRPr sz="1500"/>
            </a:lvl7pPr>
            <a:lvl8pPr>
              <a:defRPr sz="1500" baseline="0"/>
            </a:lvl8pPr>
            <a:lvl9pPr>
              <a:defRPr sz="15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29510620-AF88-4AA3-992E-23DAAB655B24}" type="datetime1">
              <a:rPr lang="en-US" smtClean="0"/>
              <a:pPr/>
              <a:t>6/27/23</a:t>
            </a:fld>
            <a:endParaRPr lang="en-US" dirty="0"/>
          </a:p>
        </p:txBody>
      </p:sp>
      <p:sp>
        <p:nvSpPr>
          <p:cNvPr id="9" name="Slide Number Placeholder 8"/>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379364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fld id="{E5A7227E-75E2-442D-8ACB-3ECAF82CBC58}" type="datetime1">
              <a:rPr lang="en-US" smtClean="0"/>
              <a:pPr/>
              <a:t>6/27/23</a:t>
            </a:fld>
            <a:endParaRPr lang="en-US" dirty="0"/>
          </a:p>
        </p:txBody>
      </p:sp>
      <p:sp>
        <p:nvSpPr>
          <p:cNvPr id="5" name="Slide Number Placeholder 4"/>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418765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7"/>
            <a:ext cx="9144000"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dirty="0"/>
            </a:p>
          </p:txBody>
        </p:sp>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p>
            <a:fld id="{ED59C8DB-B472-458E-8840-BB74F313E517}" type="datetime1">
              <a:rPr lang="en-US" smtClean="0"/>
              <a:pPr/>
              <a:t>6/27/23</a:t>
            </a:fld>
            <a:endParaRPr lang="en-US" dirty="0"/>
          </a:p>
        </p:txBody>
      </p:sp>
      <p:sp>
        <p:nvSpPr>
          <p:cNvPr id="4" name="Slide Number Placeholder 3"/>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250103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2701" b="0"/>
            </a:lvl1pPr>
          </a:lstStyle>
          <a:p>
            <a:r>
              <a:rPr lang="en-US"/>
              <a:t>Click to edit Master title style</a:t>
            </a:r>
            <a:endParaRPr/>
          </a:p>
        </p:txBody>
      </p:sp>
      <p:sp>
        <p:nvSpPr>
          <p:cNvPr id="3" name="Content Placeholder 2"/>
          <p:cNvSpPr>
            <a:spLocks noGrp="1"/>
          </p:cNvSpPr>
          <p:nvPr>
            <p:ph idx="1"/>
          </p:nvPr>
        </p:nvSpPr>
        <p:spPr>
          <a:xfrm>
            <a:off x="3657601" y="1600200"/>
            <a:ext cx="4572000" cy="4572000"/>
          </a:xfrm>
        </p:spPr>
        <p:txBody>
          <a:bodyPr>
            <a:normAutofit/>
          </a:bodyPr>
          <a:lstStyle>
            <a:lvl1pPr>
              <a:defRPr sz="2101"/>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914400" y="1600202"/>
            <a:ext cx="2590800" cy="4571999"/>
          </a:xfrm>
        </p:spPr>
        <p:txBody>
          <a:bodyPr>
            <a:normAutofit/>
          </a:bodyPr>
          <a:lstStyle>
            <a:lvl1pPr marL="0" indent="0">
              <a:buNone/>
              <a:defRPr sz="2101">
                <a:solidFill>
                  <a:schemeClr val="accent1">
                    <a:lumMod val="75000"/>
                  </a:schemeClr>
                </a:solidFill>
              </a:defRPr>
            </a:lvl1pPr>
            <a:lvl2pPr marL="457242" indent="0">
              <a:buNone/>
              <a:defRPr sz="1200"/>
            </a:lvl2pPr>
            <a:lvl3pPr marL="914484" indent="0">
              <a:buNone/>
              <a:defRPr sz="975"/>
            </a:lvl3pPr>
            <a:lvl4pPr marL="1371726" indent="0">
              <a:buNone/>
              <a:defRPr sz="900"/>
            </a:lvl4pPr>
            <a:lvl5pPr marL="1828967" indent="0">
              <a:buNone/>
              <a:defRPr sz="900"/>
            </a:lvl5pPr>
            <a:lvl6pPr marL="2286210" indent="0">
              <a:buNone/>
              <a:defRPr sz="900"/>
            </a:lvl6pPr>
            <a:lvl7pPr marL="2743451" indent="0">
              <a:buNone/>
              <a:defRPr sz="900"/>
            </a:lvl7pPr>
            <a:lvl8pPr marL="3200693" indent="0">
              <a:buNone/>
              <a:defRPr sz="900"/>
            </a:lvl8pPr>
            <a:lvl9pPr marL="3657935"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E740A99D-A340-4AF4-9215-2337E61486B6}" type="datetime1">
              <a:rPr lang="en-US" smtClean="0"/>
              <a:pPr/>
              <a:t>6/27/23</a:t>
            </a:fld>
            <a:endParaRPr lang="en-US" dirty="0"/>
          </a:p>
        </p:txBody>
      </p:sp>
      <p:sp>
        <p:nvSpPr>
          <p:cNvPr id="7" name="Slide Number Placeholder 6"/>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80521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2701"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914403" y="1600200"/>
            <a:ext cx="5029197" cy="3657600"/>
          </a:xfrm>
          <a:prstGeom prst="roundRect">
            <a:avLst>
              <a:gd name="adj" fmla="val 3098"/>
            </a:avLst>
          </a:prstGeom>
        </p:spPr>
        <p:txBody>
          <a:bodyPr>
            <a:normAutofit/>
          </a:bodyPr>
          <a:lstStyle>
            <a:lvl1pPr marL="0" indent="0">
              <a:buNone/>
              <a:defRPr sz="2026"/>
            </a:lvl1pPr>
            <a:lvl2pPr marL="457242" indent="0">
              <a:buNone/>
              <a:defRPr sz="2776"/>
            </a:lvl2pPr>
            <a:lvl3pPr marL="914484" indent="0">
              <a:buNone/>
              <a:defRPr sz="2401"/>
            </a:lvl3pPr>
            <a:lvl4pPr marL="1371726" indent="0">
              <a:buNone/>
              <a:defRPr sz="2026"/>
            </a:lvl4pPr>
            <a:lvl5pPr marL="1828967" indent="0">
              <a:buNone/>
              <a:defRPr sz="2026"/>
            </a:lvl5pPr>
            <a:lvl6pPr marL="2286210" indent="0">
              <a:buNone/>
              <a:defRPr sz="2026"/>
            </a:lvl6pPr>
            <a:lvl7pPr marL="2743451" indent="0">
              <a:buNone/>
              <a:defRPr sz="2026"/>
            </a:lvl7pPr>
            <a:lvl8pPr marL="3200693" indent="0">
              <a:buNone/>
              <a:defRPr sz="2026"/>
            </a:lvl8pPr>
            <a:lvl9pPr marL="3657935" indent="0">
              <a:buNone/>
              <a:defRPr sz="2026"/>
            </a:lvl9pPr>
          </a:lstStyle>
          <a:p>
            <a:r>
              <a:rPr lang="en-US" dirty="0"/>
              <a:t>Click icon to add picture</a:t>
            </a:r>
            <a:endParaRPr dirty="0"/>
          </a:p>
        </p:txBody>
      </p:sp>
      <p:sp>
        <p:nvSpPr>
          <p:cNvPr id="4" name="Text Placeholder 3"/>
          <p:cNvSpPr>
            <a:spLocks noGrp="1"/>
          </p:cNvSpPr>
          <p:nvPr>
            <p:ph type="body" sz="half" idx="2"/>
          </p:nvPr>
        </p:nvSpPr>
        <p:spPr>
          <a:xfrm>
            <a:off x="6096000" y="1600200"/>
            <a:ext cx="2133600" cy="3759200"/>
          </a:xfrm>
        </p:spPr>
        <p:txBody>
          <a:bodyPr anchor="b">
            <a:normAutofit/>
          </a:bodyPr>
          <a:lstStyle>
            <a:lvl1pPr marL="0" indent="0">
              <a:buNone/>
              <a:defRPr sz="2101">
                <a:solidFill>
                  <a:schemeClr val="accent1">
                    <a:lumMod val="75000"/>
                  </a:schemeClr>
                </a:solidFill>
              </a:defRPr>
            </a:lvl1pPr>
            <a:lvl2pPr marL="457242" indent="0">
              <a:buNone/>
              <a:defRPr sz="1200"/>
            </a:lvl2pPr>
            <a:lvl3pPr marL="914484" indent="0">
              <a:buNone/>
              <a:defRPr sz="975"/>
            </a:lvl3pPr>
            <a:lvl4pPr marL="1371726" indent="0">
              <a:buNone/>
              <a:defRPr sz="900"/>
            </a:lvl4pPr>
            <a:lvl5pPr marL="1828967" indent="0">
              <a:buNone/>
              <a:defRPr sz="900"/>
            </a:lvl5pPr>
            <a:lvl6pPr marL="2286210" indent="0">
              <a:buNone/>
              <a:defRPr sz="900"/>
            </a:lvl6pPr>
            <a:lvl7pPr marL="2743451" indent="0">
              <a:buNone/>
              <a:defRPr sz="900"/>
            </a:lvl7pPr>
            <a:lvl8pPr marL="3200693" indent="0">
              <a:buNone/>
              <a:defRPr sz="900"/>
            </a:lvl8pPr>
            <a:lvl9pPr marL="3657935"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B9CCA8C5-7C97-4BE6-880F-9E5D77E9E319}" type="datetime1">
              <a:rPr lang="en-US" smtClean="0"/>
              <a:pPr/>
              <a:t>6/27/23</a:t>
            </a:fld>
            <a:endParaRPr lang="en-US" dirty="0"/>
          </a:p>
        </p:txBody>
      </p:sp>
      <p:sp>
        <p:nvSpPr>
          <p:cNvPr id="7" name="Slide Number Placeholder 6"/>
          <p:cNvSpPr>
            <a:spLocks noGrp="1"/>
          </p:cNvSpPr>
          <p:nvPr>
            <p:ph type="sldNum" sz="quarter" idx="12"/>
          </p:nvPr>
        </p:nvSpPr>
        <p:spPr/>
        <p:txBody>
          <a:body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296298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7"/>
            <a:ext cx="9144000"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dirty="0"/>
            </a:p>
          </p:txBody>
        </p:sp>
      </p:grpSp>
      <p:grpSp>
        <p:nvGrpSpPr>
          <p:cNvPr id="7" name="squares"/>
          <p:cNvGrpSpPr/>
          <p:nvPr/>
        </p:nvGrpSpPr>
        <p:grpSpPr>
          <a:xfrm>
            <a:off x="1" y="800552"/>
            <a:ext cx="797475"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grpSp>
      <p:sp>
        <p:nvSpPr>
          <p:cNvPr id="2" name="Title Placeholder 1"/>
          <p:cNvSpPr>
            <a:spLocks noGrp="1"/>
          </p:cNvSpPr>
          <p:nvPr>
            <p:ph type="title"/>
          </p:nvPr>
        </p:nvSpPr>
        <p:spPr>
          <a:xfrm>
            <a:off x="914400" y="152400"/>
            <a:ext cx="731520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914400" y="1600200"/>
            <a:ext cx="731520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914401" y="6448425"/>
            <a:ext cx="6217920" cy="180976"/>
          </a:xfrm>
          <a:prstGeom prst="rect">
            <a:avLst/>
          </a:prstGeom>
        </p:spPr>
        <p:txBody>
          <a:bodyPr vert="horz" lIns="121899" tIns="60949" rIns="121899" bIns="60949" rtlCol="0" anchor="ctr"/>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7162800" y="6448425"/>
            <a:ext cx="1066800" cy="180976"/>
          </a:xfrm>
          <a:prstGeom prst="rect">
            <a:avLst/>
          </a:prstGeom>
        </p:spPr>
        <p:txBody>
          <a:bodyPr vert="horz" lIns="121899" tIns="60949" rIns="121899" bIns="60949" rtlCol="0" anchor="ctr"/>
          <a:lstStyle>
            <a:lvl1pPr algn="r">
              <a:defRPr sz="900">
                <a:solidFill>
                  <a:schemeClr val="tx1"/>
                </a:solidFill>
              </a:defRPr>
            </a:lvl1pPr>
          </a:lstStyle>
          <a:p>
            <a:fld id="{249B2D11-9B2F-4EC1-BD00-EAD56FB34B2C}" type="datetime1">
              <a:rPr lang="en-US" smtClean="0"/>
              <a:pPr/>
              <a:t>6/27/23</a:t>
            </a:fld>
            <a:endParaRPr lang="en-US" dirty="0"/>
          </a:p>
        </p:txBody>
      </p:sp>
      <p:sp>
        <p:nvSpPr>
          <p:cNvPr id="6" name="Slide Number Placeholder 5"/>
          <p:cNvSpPr>
            <a:spLocks noGrp="1"/>
          </p:cNvSpPr>
          <p:nvPr>
            <p:ph type="sldNum" sz="quarter" idx="4"/>
          </p:nvPr>
        </p:nvSpPr>
        <p:spPr>
          <a:xfrm>
            <a:off x="8305800" y="6448425"/>
            <a:ext cx="609600" cy="180976"/>
          </a:xfrm>
          <a:prstGeom prst="rect">
            <a:avLst/>
          </a:prstGeom>
        </p:spPr>
        <p:txBody>
          <a:bodyPr vert="horz" lIns="121899" tIns="60949" rIns="121899" bIns="60949" rtlCol="0" anchor="ctr"/>
          <a:lstStyle>
            <a:lvl1pPr algn="r">
              <a:defRPr sz="900">
                <a:solidFill>
                  <a:schemeClr val="tx1"/>
                </a:solidFill>
              </a:defRPr>
            </a:lvl1pPr>
          </a:lstStyle>
          <a:p>
            <a:fld id="{73F3FA1D-00FC-4748-8435-6A84DB55078D}" type="slidenum">
              <a:rPr lang="en-US" smtClean="0"/>
              <a:pPr/>
              <a:t>‹#›</a:t>
            </a:fld>
            <a:endParaRPr lang="en-US" dirty="0"/>
          </a:p>
        </p:txBody>
      </p:sp>
    </p:spTree>
    <p:extLst>
      <p:ext uri="{BB962C8B-B14F-4D97-AF65-F5344CB8AC3E}">
        <p14:creationId xmlns:p14="http://schemas.microsoft.com/office/powerpoint/2010/main" val="26211482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84" rtl="0" eaLnBrk="1" latinLnBrk="0" hangingPunct="1">
        <a:spcBef>
          <a:spcPct val="0"/>
        </a:spcBef>
        <a:buNone/>
        <a:defRPr sz="2701" kern="1200">
          <a:solidFill>
            <a:schemeClr val="tx1"/>
          </a:solidFill>
          <a:latin typeface="+mj-lt"/>
          <a:ea typeface="+mj-ea"/>
          <a:cs typeface="+mj-cs"/>
        </a:defRPr>
      </a:lvl1pPr>
    </p:titleStyle>
    <p:bodyStyle>
      <a:lvl1pPr marL="228621" indent="-228621" algn="l" defTabSz="914484" rtl="0" eaLnBrk="1" latinLnBrk="0" hangingPunct="1">
        <a:lnSpc>
          <a:spcPct val="90000"/>
        </a:lnSpc>
        <a:spcBef>
          <a:spcPts val="1350"/>
        </a:spcBef>
        <a:buClr>
          <a:schemeClr val="accent1">
            <a:lumMod val="75000"/>
          </a:schemeClr>
        </a:buClr>
        <a:buFont typeface="Arial" pitchFamily="34" charset="0"/>
        <a:buChar char="•"/>
        <a:defRPr sz="2101" kern="1200">
          <a:solidFill>
            <a:schemeClr val="tx1"/>
          </a:solidFill>
          <a:latin typeface="+mn-lt"/>
          <a:ea typeface="+mn-ea"/>
          <a:cs typeface="+mn-cs"/>
        </a:defRPr>
      </a:lvl1pPr>
      <a:lvl2pPr marL="566980" indent="-228621" algn="l" defTabSz="914484" rtl="0" eaLnBrk="1" latinLnBrk="0" hangingPunct="1">
        <a:lnSpc>
          <a:spcPct val="90000"/>
        </a:lnSpc>
        <a:spcBef>
          <a:spcPts val="900"/>
        </a:spcBef>
        <a:buClr>
          <a:schemeClr val="accent1">
            <a:lumMod val="75000"/>
          </a:schemeClr>
        </a:buClr>
        <a:buFont typeface="Arial" pitchFamily="34" charset="0"/>
        <a:buChar char="–"/>
        <a:defRPr sz="1800" kern="1200">
          <a:solidFill>
            <a:schemeClr val="tx1"/>
          </a:solidFill>
          <a:latin typeface="+mn-lt"/>
          <a:ea typeface="+mn-ea"/>
          <a:cs typeface="+mn-cs"/>
        </a:defRPr>
      </a:lvl2pPr>
      <a:lvl3pPr marL="905339" indent="-228621" algn="l" defTabSz="914484" rtl="0" eaLnBrk="1" latinLnBrk="0" hangingPunct="1">
        <a:lnSpc>
          <a:spcPct val="90000"/>
        </a:lnSpc>
        <a:spcBef>
          <a:spcPts val="600"/>
        </a:spcBef>
        <a:buClr>
          <a:schemeClr val="accent1">
            <a:lumMod val="75000"/>
          </a:schemeClr>
        </a:buClr>
        <a:buFont typeface="Arial" pitchFamily="34" charset="0"/>
        <a:buChar char="•"/>
        <a:defRPr sz="1500" kern="1200">
          <a:solidFill>
            <a:schemeClr val="tx1"/>
          </a:solidFill>
          <a:latin typeface="+mn-lt"/>
          <a:ea typeface="+mn-ea"/>
          <a:cs typeface="+mn-cs"/>
        </a:defRPr>
      </a:lvl3pPr>
      <a:lvl4pPr marL="1243698" indent="-228621" algn="l" defTabSz="914484" rtl="0" eaLnBrk="1" latinLnBrk="0" hangingPunct="1">
        <a:lnSpc>
          <a:spcPct val="90000"/>
        </a:lnSpc>
        <a:spcBef>
          <a:spcPts val="600"/>
        </a:spcBef>
        <a:buClr>
          <a:schemeClr val="accent1">
            <a:lumMod val="75000"/>
          </a:schemeClr>
        </a:buClr>
        <a:buFont typeface="Arial" pitchFamily="34" charset="0"/>
        <a:buChar char="•"/>
        <a:defRPr sz="1500" kern="1200">
          <a:solidFill>
            <a:schemeClr val="tx1"/>
          </a:solidFill>
          <a:latin typeface="+mn-lt"/>
          <a:ea typeface="+mn-ea"/>
          <a:cs typeface="+mn-cs"/>
        </a:defRPr>
      </a:lvl4pPr>
      <a:lvl5pPr marL="1582057" indent="-228621" algn="l" defTabSz="914484" rtl="0" eaLnBrk="1" latinLnBrk="0" hangingPunct="1">
        <a:lnSpc>
          <a:spcPct val="90000"/>
        </a:lnSpc>
        <a:spcBef>
          <a:spcPts val="600"/>
        </a:spcBef>
        <a:buClr>
          <a:schemeClr val="accent1">
            <a:lumMod val="75000"/>
          </a:schemeClr>
        </a:buClr>
        <a:buFont typeface="Arial" pitchFamily="34" charset="0"/>
        <a:buChar char="•"/>
        <a:defRPr sz="1500" kern="1200">
          <a:solidFill>
            <a:schemeClr val="tx1"/>
          </a:solidFill>
          <a:latin typeface="+mn-lt"/>
          <a:ea typeface="+mn-ea"/>
          <a:cs typeface="+mn-cs"/>
        </a:defRPr>
      </a:lvl5pPr>
      <a:lvl6pPr marL="1920416" indent="-228621" algn="l" defTabSz="914484"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6pPr>
      <a:lvl7pPr marL="2258775" indent="-228621" algn="l" defTabSz="914484"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7pPr>
      <a:lvl8pPr marL="2597134" indent="-228621" algn="l" defTabSz="914484"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8pPr>
      <a:lvl9pPr marL="2935493" indent="-228621" algn="l" defTabSz="914484"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9pPr>
    </p:bodyStyle>
    <p:otherStyle>
      <a:defPPr>
        <a:defRPr/>
      </a:defPPr>
      <a:lvl1pPr marL="0" algn="l" defTabSz="914484" rtl="0" eaLnBrk="1" latinLnBrk="0" hangingPunct="1">
        <a:defRPr sz="1800" kern="1200">
          <a:solidFill>
            <a:schemeClr val="tx1"/>
          </a:solidFill>
          <a:latin typeface="+mn-lt"/>
          <a:ea typeface="+mn-ea"/>
          <a:cs typeface="+mn-cs"/>
        </a:defRPr>
      </a:lvl1pPr>
      <a:lvl2pPr marL="457242" algn="l" defTabSz="914484" rtl="0" eaLnBrk="1" latinLnBrk="0" hangingPunct="1">
        <a:defRPr sz="1800" kern="1200">
          <a:solidFill>
            <a:schemeClr val="tx1"/>
          </a:solidFill>
          <a:latin typeface="+mn-lt"/>
          <a:ea typeface="+mn-ea"/>
          <a:cs typeface="+mn-cs"/>
        </a:defRPr>
      </a:lvl2pPr>
      <a:lvl3pPr marL="914484" algn="l" defTabSz="914484" rtl="0" eaLnBrk="1" latinLnBrk="0" hangingPunct="1">
        <a:defRPr sz="1800" kern="1200">
          <a:solidFill>
            <a:schemeClr val="tx1"/>
          </a:solidFill>
          <a:latin typeface="+mn-lt"/>
          <a:ea typeface="+mn-ea"/>
          <a:cs typeface="+mn-cs"/>
        </a:defRPr>
      </a:lvl3pPr>
      <a:lvl4pPr marL="1371726" algn="l" defTabSz="914484" rtl="0" eaLnBrk="1" latinLnBrk="0" hangingPunct="1">
        <a:defRPr sz="1800" kern="1200">
          <a:solidFill>
            <a:schemeClr val="tx1"/>
          </a:solidFill>
          <a:latin typeface="+mn-lt"/>
          <a:ea typeface="+mn-ea"/>
          <a:cs typeface="+mn-cs"/>
        </a:defRPr>
      </a:lvl4pPr>
      <a:lvl5pPr marL="1828967" algn="l" defTabSz="914484" rtl="0" eaLnBrk="1" latinLnBrk="0" hangingPunct="1">
        <a:defRPr sz="1800" kern="1200">
          <a:solidFill>
            <a:schemeClr val="tx1"/>
          </a:solidFill>
          <a:latin typeface="+mn-lt"/>
          <a:ea typeface="+mn-ea"/>
          <a:cs typeface="+mn-cs"/>
        </a:defRPr>
      </a:lvl5pPr>
      <a:lvl6pPr marL="2286210" algn="l" defTabSz="914484" rtl="0" eaLnBrk="1" latinLnBrk="0" hangingPunct="1">
        <a:defRPr sz="1800" kern="1200">
          <a:solidFill>
            <a:schemeClr val="tx1"/>
          </a:solidFill>
          <a:latin typeface="+mn-lt"/>
          <a:ea typeface="+mn-ea"/>
          <a:cs typeface="+mn-cs"/>
        </a:defRPr>
      </a:lvl6pPr>
      <a:lvl7pPr marL="2743451" algn="l" defTabSz="914484" rtl="0" eaLnBrk="1" latinLnBrk="0" hangingPunct="1">
        <a:defRPr sz="1800" kern="1200">
          <a:solidFill>
            <a:schemeClr val="tx1"/>
          </a:solidFill>
          <a:latin typeface="+mn-lt"/>
          <a:ea typeface="+mn-ea"/>
          <a:cs typeface="+mn-cs"/>
        </a:defRPr>
      </a:lvl7pPr>
      <a:lvl8pPr marL="3200693" algn="l" defTabSz="914484" rtl="0" eaLnBrk="1" latinLnBrk="0" hangingPunct="1">
        <a:defRPr sz="1800" kern="1200">
          <a:solidFill>
            <a:schemeClr val="tx1"/>
          </a:solidFill>
          <a:latin typeface="+mn-lt"/>
          <a:ea typeface="+mn-ea"/>
          <a:cs typeface="+mn-cs"/>
        </a:defRPr>
      </a:lvl8pPr>
      <a:lvl9pPr marL="3657935" algn="l" defTabSz="91448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fns.usda.gov/sites/default/files/PL_111-296.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fns.usda.gov/sites/default/files/CNA_1966_12-13-10.pdf" TargetMode="External"/><Relationship Id="rId4" Type="http://schemas.openxmlformats.org/officeDocument/2006/relationships/hyperlink" Target="https://www.fns.usda.gov/sites/default/files/cn/NSLA.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cfr.federalregister.gov/current/title-7/subtitle-B/chapter-II/subchapter-A/part-245" TargetMode="External"/><Relationship Id="rId3" Type="http://schemas.openxmlformats.org/officeDocument/2006/relationships/hyperlink" Target="https://www.ecfr.gov/" TargetMode="External"/><Relationship Id="rId7" Type="http://schemas.openxmlformats.org/officeDocument/2006/relationships/hyperlink" Target="https://ecfr.federalregister.gov/current/title-7/subtitle-B/chapter-II/subchapter-A/part-23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ecfr.federalregister.gov/current/title-7/subtitle-B/chapter-II/subchapter-A/part-220" TargetMode="External"/><Relationship Id="rId5" Type="http://schemas.openxmlformats.org/officeDocument/2006/relationships/hyperlink" Target="https://ecfr.federalregister.gov/current/title-7/subtitle-B/chapter-II/subchapter-A/part-215" TargetMode="External"/><Relationship Id="rId4" Type="http://schemas.openxmlformats.org/officeDocument/2006/relationships/hyperlink" Target="https://ecfr.federalregister.gov/current/title-7/subtitle-B/chapter-II/subchapter-A/part-21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alabamaachieves.org/wp-content/uploads/2021/08/Financial-Management-Handbook-2021.pdf" TargetMode="External"/><Relationship Id="rId2" Type="http://schemas.openxmlformats.org/officeDocument/2006/relationships/hyperlink" Target="https://www.alabamaachieves.org/wp-content/uploads/2021/08/Accounting-Manual-.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143001"/>
            <a:ext cx="7086600" cy="1600200"/>
          </a:xfrm>
        </p:spPr>
        <p:txBody>
          <a:bodyPr/>
          <a:lstStyle/>
          <a:p>
            <a:r>
              <a:rPr lang="en-US" sz="6000" dirty="0">
                <a:solidFill>
                  <a:schemeClr val="accent6"/>
                </a:solidFill>
              </a:rPr>
              <a:t>Federal Child Nutrition Programs</a:t>
            </a:r>
          </a:p>
        </p:txBody>
      </p:sp>
      <p:sp>
        <p:nvSpPr>
          <p:cNvPr id="5" name="Slide Number Placeholder 4"/>
          <p:cNvSpPr>
            <a:spLocks noGrp="1"/>
          </p:cNvSpPr>
          <p:nvPr>
            <p:ph type="sldNum" sz="quarter" idx="12"/>
          </p:nvPr>
        </p:nvSpPr>
        <p:spPr/>
        <p:txBody>
          <a:bodyPr/>
          <a:lstStyle/>
          <a:p>
            <a:fld id="{73F3FA1D-00FC-4748-8435-6A84DB55078D}" type="slidenum">
              <a:rPr lang="en-US" smtClean="0"/>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solidFill>
                  <a:schemeClr val="accent6"/>
                </a:solidFill>
              </a:rPr>
              <a:t>Claims for Reimbursement </a:t>
            </a:r>
          </a:p>
        </p:txBody>
      </p:sp>
      <p:sp>
        <p:nvSpPr>
          <p:cNvPr id="7" name="Content Placeholder 6"/>
          <p:cNvSpPr>
            <a:spLocks noGrp="1"/>
          </p:cNvSpPr>
          <p:nvPr>
            <p:ph idx="1"/>
          </p:nvPr>
        </p:nvSpPr>
        <p:spPr/>
        <p:txBody>
          <a:bodyPr/>
          <a:lstStyle/>
          <a:p>
            <a:r>
              <a:rPr lang="en-US" dirty="0"/>
              <a:t>File claim monthly unless combined with short months </a:t>
            </a:r>
          </a:p>
          <a:p>
            <a:pPr lvl="1"/>
            <a:r>
              <a:rPr lang="en-US" dirty="0"/>
              <a:t>By benefit category--free, reduced-price, paid</a:t>
            </a:r>
          </a:p>
          <a:p>
            <a:pPr>
              <a:lnSpc>
                <a:spcPct val="90000"/>
              </a:lnSpc>
            </a:pPr>
            <a:r>
              <a:rPr lang="en-US" dirty="0"/>
              <a:t>File claims within 60 calendar days or by </a:t>
            </a:r>
            <a:r>
              <a:rPr lang="en-US" dirty="0">
                <a:highlight>
                  <a:srgbClr val="FFFF00"/>
                </a:highlight>
              </a:rPr>
              <a:t>State’s  due date</a:t>
            </a:r>
          </a:p>
          <a:p>
            <a:pPr>
              <a:lnSpc>
                <a:spcPct val="90000"/>
              </a:lnSpc>
            </a:pPr>
            <a:r>
              <a:rPr lang="en-US" dirty="0">
                <a:highlight>
                  <a:srgbClr val="FFFF00"/>
                </a:highlight>
              </a:rPr>
              <a:t>Report number of children approved for free or reduced price meals and the total enrollment on last operating day of October</a:t>
            </a:r>
          </a:p>
        </p:txBody>
      </p:sp>
      <p:sp>
        <p:nvSpPr>
          <p:cNvPr id="5" name="Slide Number Placeholder 4"/>
          <p:cNvSpPr>
            <a:spLocks noGrp="1"/>
          </p:cNvSpPr>
          <p:nvPr>
            <p:ph type="sldNum" sz="quarter" idx="12"/>
          </p:nvPr>
        </p:nvSpPr>
        <p:spPr/>
        <p:txBody>
          <a:bodyPr>
            <a:normAutofit fontScale="47500" lnSpcReduction="20000"/>
          </a:bodyPr>
          <a:lstStyle/>
          <a:p>
            <a:fld id="{73F3FA1D-00FC-4748-8435-6A84DB55078D}" type="slidenum">
              <a:rPr lang="en-US" smtClean="0"/>
              <a:pPr/>
              <a:t>10</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600200"/>
          </a:xfrm>
        </p:spPr>
        <p:txBody>
          <a:bodyPr>
            <a:noAutofit/>
          </a:bodyPr>
          <a:lstStyle/>
          <a:p>
            <a:r>
              <a:rPr lang="en-US" sz="3600" dirty="0">
                <a:solidFill>
                  <a:schemeClr val="accent6"/>
                </a:solidFill>
              </a:rPr>
              <a:t>Equity in School Lunch Pricing/Nonprogram Foods Revenue</a:t>
            </a:r>
          </a:p>
        </p:txBody>
      </p:sp>
      <p:sp>
        <p:nvSpPr>
          <p:cNvPr id="4" name="Content Placeholder 3"/>
          <p:cNvSpPr>
            <a:spLocks noGrp="1"/>
          </p:cNvSpPr>
          <p:nvPr>
            <p:ph idx="1"/>
          </p:nvPr>
        </p:nvSpPr>
        <p:spPr/>
        <p:txBody>
          <a:bodyPr>
            <a:normAutofit/>
          </a:bodyPr>
          <a:lstStyle/>
          <a:p>
            <a:pPr marL="0" indent="0">
              <a:lnSpc>
                <a:spcPct val="120000"/>
              </a:lnSpc>
              <a:defRPr/>
            </a:pPr>
            <a:r>
              <a:rPr lang="en-US" dirty="0">
                <a:cs typeface="Arial" pitchFamily="34" charset="0"/>
              </a:rPr>
              <a:t>Seeks to ensure that sufficient funds are provided to the food service account from paid lunches</a:t>
            </a:r>
            <a:endParaRPr lang="en-US" dirty="0"/>
          </a:p>
          <a:p>
            <a:pPr marL="0" indent="0">
              <a:lnSpc>
                <a:spcPct val="120000"/>
              </a:lnSpc>
              <a:defRPr/>
            </a:pPr>
            <a:r>
              <a:rPr lang="en-US" dirty="0">
                <a:cs typeface="Arial" pitchFamily="34" charset="0"/>
              </a:rPr>
              <a:t>Paid-lunch price must be determined annually</a:t>
            </a:r>
          </a:p>
          <a:p>
            <a:pPr marL="0" indent="0">
              <a:lnSpc>
                <a:spcPct val="120000"/>
              </a:lnSpc>
              <a:defRPr/>
            </a:pPr>
            <a:r>
              <a:rPr lang="en-US" dirty="0">
                <a:cs typeface="Arial" pitchFamily="34" charset="0"/>
              </a:rPr>
              <a:t>Paid Lunch Equity Tool updated annually </a:t>
            </a:r>
          </a:p>
          <a:p>
            <a:pPr marL="0" indent="0">
              <a:lnSpc>
                <a:spcPct val="120000"/>
              </a:lnSpc>
              <a:defRPr/>
            </a:pPr>
            <a:r>
              <a:rPr lang="en-US" dirty="0">
                <a:cs typeface="Arial" pitchFamily="34" charset="0"/>
              </a:rPr>
              <a:t>Non-program Revenue Tool</a:t>
            </a:r>
          </a:p>
          <a:p>
            <a:pPr marL="0" indent="0">
              <a:lnSpc>
                <a:spcPct val="120000"/>
              </a:lnSpc>
              <a:defRPr/>
            </a:pPr>
            <a:r>
              <a:rPr lang="en-US" dirty="0">
                <a:cs typeface="Arial" pitchFamily="34" charset="0"/>
              </a:rPr>
              <a:t>FNS guidance and tools address policy, calculations and flexibilities</a:t>
            </a:r>
          </a:p>
          <a:p>
            <a:pPr>
              <a:defRPr/>
            </a:pPr>
            <a:endParaRPr lang="en-US" dirty="0"/>
          </a:p>
          <a:p>
            <a:pPr>
              <a:defRPr/>
            </a:pPr>
            <a:endParaRPr lang="en-US" dirty="0"/>
          </a:p>
          <a:p>
            <a:pPr>
              <a:defRPr/>
            </a:pPr>
            <a:endParaRPr lang="en-US" dirty="0"/>
          </a:p>
          <a:p>
            <a:pPr>
              <a:defRPr/>
            </a:pPr>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11</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Administrative Reviews</a:t>
            </a:r>
          </a:p>
        </p:txBody>
      </p:sp>
      <p:sp>
        <p:nvSpPr>
          <p:cNvPr id="3" name="Content Placeholder 2"/>
          <p:cNvSpPr>
            <a:spLocks noGrp="1"/>
          </p:cNvSpPr>
          <p:nvPr>
            <p:ph sz="half" idx="1"/>
          </p:nvPr>
        </p:nvSpPr>
        <p:spPr/>
        <p:txBody>
          <a:bodyPr>
            <a:normAutofit/>
          </a:bodyPr>
          <a:lstStyle/>
          <a:p>
            <a:r>
              <a:rPr lang="en-US" dirty="0"/>
              <a:t>State agency monitors an SFA’s compliance with school nutrition programs</a:t>
            </a:r>
          </a:p>
          <a:p>
            <a:pPr lvl="1"/>
            <a:r>
              <a:rPr lang="en-US" dirty="0"/>
              <a:t>Off-site review of records</a:t>
            </a:r>
          </a:p>
          <a:p>
            <a:pPr lvl="1"/>
            <a:r>
              <a:rPr lang="en-US" dirty="0"/>
              <a:t>On-site assessment</a:t>
            </a:r>
          </a:p>
          <a:p>
            <a:r>
              <a:rPr lang="en-US" dirty="0">
                <a:highlight>
                  <a:srgbClr val="FFFF00"/>
                </a:highlight>
              </a:rPr>
              <a:t>5-year review cycle</a:t>
            </a:r>
          </a:p>
          <a:p>
            <a:endParaRPr lang="en-US" dirty="0"/>
          </a:p>
          <a:p>
            <a:endParaRPr lang="en-US" dirty="0"/>
          </a:p>
          <a:p>
            <a:endParaRPr lang="en-US" dirty="0"/>
          </a:p>
        </p:txBody>
      </p:sp>
      <p:sp>
        <p:nvSpPr>
          <p:cNvPr id="4" name="Content Placeholder 3"/>
          <p:cNvSpPr>
            <a:spLocks noGrp="1"/>
          </p:cNvSpPr>
          <p:nvPr>
            <p:ph sz="half" idx="2"/>
          </p:nvPr>
        </p:nvSpPr>
        <p:spPr>
          <a:xfrm>
            <a:off x="4844901" y="1589566"/>
            <a:ext cx="3886200" cy="4735033"/>
          </a:xfrm>
        </p:spPr>
        <p:txBody>
          <a:bodyPr>
            <a:normAutofit/>
          </a:bodyPr>
          <a:lstStyle/>
          <a:p>
            <a:pPr lvl="0"/>
            <a:r>
              <a:rPr lang="en-US" dirty="0">
                <a:solidFill>
                  <a:prstClr val="black"/>
                </a:solidFill>
              </a:rPr>
              <a:t>Performance Standard 1: certification and benefit issuance process and meal counting and claiming</a:t>
            </a:r>
          </a:p>
          <a:p>
            <a:pPr lvl="0"/>
            <a:r>
              <a:rPr lang="en-US" dirty="0">
                <a:solidFill>
                  <a:prstClr val="black"/>
                </a:solidFill>
              </a:rPr>
              <a:t> Performance Standard 2: meal pattern and nutritional quality of meals</a:t>
            </a:r>
          </a:p>
          <a:p>
            <a:pPr lvl="0"/>
            <a:r>
              <a:rPr lang="en-US" dirty="0">
                <a:solidFill>
                  <a:prstClr val="black"/>
                </a:solidFill>
              </a:rPr>
              <a:t>General Areas of Review</a:t>
            </a:r>
            <a:endParaRPr lang="en-US" dirty="0"/>
          </a:p>
        </p:txBody>
      </p:sp>
      <p:sp>
        <p:nvSpPr>
          <p:cNvPr id="5" name="Slide Number Placeholder 4"/>
          <p:cNvSpPr>
            <a:spLocks noGrp="1"/>
          </p:cNvSpPr>
          <p:nvPr>
            <p:ph type="sldNum" sz="quarter" idx="12"/>
          </p:nvPr>
        </p:nvSpPr>
        <p:spPr/>
        <p:txBody>
          <a:bodyPr>
            <a:normAutofit fontScale="47500" lnSpcReduction="20000"/>
          </a:bodyPr>
          <a:lstStyle/>
          <a:p>
            <a:fld id="{73F3FA1D-00FC-4748-8435-6A84DB55078D}" type="slidenum">
              <a:rPr lang="en-US" smtClean="0"/>
              <a:pPr/>
              <a:t>12</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1600200"/>
            <a:ext cx="7772400" cy="3733800"/>
          </a:xfrm>
          <a:solidFill>
            <a:schemeClr val="accent1"/>
          </a:solidFill>
        </p:spPr>
        <p:txBody>
          <a:bodyPr>
            <a:noAutofit/>
          </a:bodyPr>
          <a:lstStyle/>
          <a:p>
            <a:r>
              <a:rPr lang="en-US" sz="5000" dirty="0"/>
              <a:t>Special Provision Options:</a:t>
            </a:r>
            <a:br>
              <a:rPr lang="en-US" sz="5000" dirty="0"/>
            </a:br>
            <a:r>
              <a:rPr lang="en-US" sz="5000" dirty="0"/>
              <a:t>Community Eligibility Provision (CEP) and Provisions 1, 2, 3</a:t>
            </a:r>
            <a:br>
              <a:rPr lang="en-US" sz="3400" dirty="0"/>
            </a:br>
            <a:endParaRPr lang="en-US" sz="3400" dirty="0"/>
          </a:p>
        </p:txBody>
      </p:sp>
      <p:sp>
        <p:nvSpPr>
          <p:cNvPr id="4" name="Slide Number Placeholder 3"/>
          <p:cNvSpPr>
            <a:spLocks noGrp="1"/>
          </p:cNvSpPr>
          <p:nvPr>
            <p:ph type="sldNum" sz="quarter" idx="12"/>
          </p:nvPr>
        </p:nvSpPr>
        <p:spPr/>
        <p:txBody>
          <a:bodyPr/>
          <a:lstStyle/>
          <a:p>
            <a:fld id="{73F3FA1D-00FC-4748-8435-6A84DB55078D}" type="slidenum">
              <a:rPr lang="en-US" smtClean="0"/>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Community Eligibility Provision (CEP)</a:t>
            </a:r>
          </a:p>
        </p:txBody>
      </p:sp>
      <p:sp>
        <p:nvSpPr>
          <p:cNvPr id="4" name="Content Placeholder 3"/>
          <p:cNvSpPr>
            <a:spLocks noGrp="1"/>
          </p:cNvSpPr>
          <p:nvPr>
            <p:ph idx="1"/>
          </p:nvPr>
        </p:nvSpPr>
        <p:spPr>
          <a:xfrm>
            <a:off x="914400" y="1295400"/>
            <a:ext cx="7315200" cy="4876800"/>
          </a:xfrm>
        </p:spPr>
        <p:txBody>
          <a:bodyPr>
            <a:normAutofit/>
          </a:bodyPr>
          <a:lstStyle/>
          <a:p>
            <a:endParaRPr lang="en-US" sz="2800" dirty="0"/>
          </a:p>
          <a:p>
            <a:pPr lvl="0"/>
            <a:r>
              <a:rPr lang="en-US" sz="2800" dirty="0"/>
              <a:t>An alternative to household applications for high poverty local educational agencies (LEAs) and schools </a:t>
            </a:r>
          </a:p>
          <a:p>
            <a:r>
              <a:rPr lang="en-US" sz="2800" dirty="0"/>
              <a:t>Eligible LEAs/schools serve free lunches </a:t>
            </a:r>
            <a:r>
              <a:rPr lang="en-US" sz="2800" u="sng" dirty="0"/>
              <a:t>and</a:t>
            </a:r>
            <a:r>
              <a:rPr lang="en-US" sz="2800" dirty="0"/>
              <a:t> breakfasts to all students for 4 successive school years</a:t>
            </a:r>
          </a:p>
          <a:p>
            <a:r>
              <a:rPr lang="en-US" sz="2800" dirty="0"/>
              <a:t>Meal reimbursement is based on Identified Student Percentage (</a:t>
            </a:r>
            <a:r>
              <a:rPr lang="en-US" sz="2800" i="1" dirty="0"/>
              <a:t>ISP</a:t>
            </a:r>
            <a:r>
              <a:rPr lang="en-US" sz="2800" dirty="0"/>
              <a:t>)</a:t>
            </a:r>
          </a:p>
          <a:p>
            <a:pPr lvl="0">
              <a:buNone/>
            </a:pPr>
            <a:endParaRPr lang="en-US" sz="2800" dirty="0"/>
          </a:p>
          <a:p>
            <a:pPr marL="274320" lvl="2" indent="-274320">
              <a:spcBef>
                <a:spcPts val="580"/>
              </a:spcBef>
              <a:buClr>
                <a:schemeClr val="accent1"/>
              </a:buClr>
              <a:buNone/>
            </a:pPr>
            <a:endParaRPr lang="en-US" sz="2600" dirty="0"/>
          </a:p>
          <a:p>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14</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LEA Eligibility for CEP</a:t>
            </a:r>
          </a:p>
        </p:txBody>
      </p:sp>
      <p:sp>
        <p:nvSpPr>
          <p:cNvPr id="4" name="Content Placeholder 3"/>
          <p:cNvSpPr>
            <a:spLocks noGrp="1"/>
          </p:cNvSpPr>
          <p:nvPr>
            <p:ph idx="1"/>
          </p:nvPr>
        </p:nvSpPr>
        <p:spPr/>
        <p:txBody>
          <a:bodyPr>
            <a:normAutofit fontScale="92500"/>
          </a:bodyPr>
          <a:lstStyle/>
          <a:p>
            <a:pPr lvl="0"/>
            <a:r>
              <a:rPr lang="en-US" sz="2800" dirty="0"/>
              <a:t>LEAs may elect the CEP for the entire district, individual schools, or a group of schools </a:t>
            </a:r>
          </a:p>
          <a:p>
            <a:endParaRPr lang="en-US" sz="2800" dirty="0"/>
          </a:p>
          <a:p>
            <a:pPr lvl="0"/>
            <a:r>
              <a:rPr lang="en-US" sz="2800" dirty="0"/>
              <a:t>To be eligible, the LEA/individual school/group of schools must have an </a:t>
            </a:r>
            <a:r>
              <a:rPr lang="en-US" sz="2800" i="1" dirty="0"/>
              <a:t>ISP </a:t>
            </a:r>
            <a:r>
              <a:rPr lang="en-US" sz="2800" dirty="0"/>
              <a:t>of at least 40% </a:t>
            </a:r>
          </a:p>
          <a:p>
            <a:pPr lvl="0"/>
            <a:endParaRPr lang="en-US" sz="2800" dirty="0"/>
          </a:p>
          <a:p>
            <a:r>
              <a:rPr lang="en-US" sz="2800" dirty="0"/>
              <a:t>Identified Students are those certified for free meals that are NOT subject to verification (example: directly certified through SNAP)</a:t>
            </a:r>
          </a:p>
          <a:p>
            <a:pPr lvl="0">
              <a:buNone/>
            </a:pPr>
            <a:endParaRPr lang="en-US" dirty="0"/>
          </a:p>
          <a:p>
            <a:pPr>
              <a:buNone/>
            </a:pPr>
            <a:endParaRPr lang="en-US" dirty="0"/>
          </a:p>
          <a:p>
            <a:pPr>
              <a:buNone/>
            </a:pPr>
            <a:endParaRPr lang="en-US" dirty="0"/>
          </a:p>
          <a:p>
            <a:endParaRPr lang="en-US" dirty="0"/>
          </a:p>
          <a:p>
            <a:pPr lvl="1">
              <a:buNone/>
            </a:pPr>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15</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How Does the CEP Work?</a:t>
            </a:r>
          </a:p>
        </p:txBody>
      </p:sp>
      <p:sp>
        <p:nvSpPr>
          <p:cNvPr id="4" name="Content Placeholder 3"/>
          <p:cNvSpPr>
            <a:spLocks noGrp="1"/>
          </p:cNvSpPr>
          <p:nvPr>
            <p:ph idx="1"/>
          </p:nvPr>
        </p:nvSpPr>
        <p:spPr>
          <a:xfrm>
            <a:off x="612648" y="1600200"/>
            <a:ext cx="8153400" cy="4724400"/>
          </a:xfrm>
        </p:spPr>
        <p:txBody>
          <a:bodyPr>
            <a:normAutofit fontScale="92500" lnSpcReduction="10000"/>
          </a:bodyPr>
          <a:lstStyle/>
          <a:p>
            <a:pPr lvl="0"/>
            <a:r>
              <a:rPr lang="en-US" sz="3200" dirty="0"/>
              <a:t>The </a:t>
            </a:r>
            <a:r>
              <a:rPr lang="en-US" sz="3200" i="1" dirty="0"/>
              <a:t>ISP </a:t>
            </a:r>
            <a:r>
              <a:rPr lang="en-US" sz="3200" dirty="0"/>
              <a:t>multiplied by a factor of 1.6 equals the percentage of </a:t>
            </a:r>
            <a:r>
              <a:rPr lang="en-US" sz="3200" u="sng" dirty="0"/>
              <a:t>total meals </a:t>
            </a:r>
            <a:r>
              <a:rPr lang="en-US" sz="3200" dirty="0"/>
              <a:t>reimbursed at the Federal </a:t>
            </a:r>
            <a:r>
              <a:rPr lang="en-US" sz="3200" u="sng" dirty="0"/>
              <a:t>free rate</a:t>
            </a:r>
            <a:r>
              <a:rPr lang="en-US" sz="3200" dirty="0"/>
              <a:t>. </a:t>
            </a:r>
          </a:p>
          <a:p>
            <a:pPr>
              <a:buNone/>
            </a:pPr>
            <a:endParaRPr lang="en-US" sz="3200" dirty="0"/>
          </a:p>
          <a:p>
            <a:pPr lvl="0"/>
            <a:r>
              <a:rPr lang="en-US" sz="3200" dirty="0"/>
              <a:t>The remaining percentage of </a:t>
            </a:r>
            <a:r>
              <a:rPr lang="en-US" sz="3200" u="sng" dirty="0"/>
              <a:t>total meals </a:t>
            </a:r>
            <a:r>
              <a:rPr lang="en-US" sz="3200" dirty="0"/>
              <a:t>reimbursed at the Federal </a:t>
            </a:r>
            <a:r>
              <a:rPr lang="en-US" sz="3200" u="sng" dirty="0"/>
              <a:t>paid rate</a:t>
            </a:r>
            <a:r>
              <a:rPr lang="en-US" sz="3200" dirty="0"/>
              <a:t>. </a:t>
            </a:r>
          </a:p>
          <a:p>
            <a:pPr>
              <a:buNone/>
            </a:pPr>
            <a:endParaRPr lang="en-US" sz="3200" dirty="0"/>
          </a:p>
          <a:p>
            <a:pPr lvl="0"/>
            <a:r>
              <a:rPr lang="en-US" sz="3200" dirty="0"/>
              <a:t>Any meal costs in excess of the total Federal reimbursement must be covered with non-Federal funds. </a:t>
            </a:r>
          </a:p>
          <a:p>
            <a:pPr marL="0" lvl="0" indent="0">
              <a:buNone/>
            </a:pPr>
            <a:endParaRPr lang="en-US" sz="3200" dirty="0"/>
          </a:p>
          <a:p>
            <a:pPr lvl="0"/>
            <a:endParaRPr lang="en-US" sz="3200"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16</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How Does the CEP Work?</a:t>
            </a:r>
          </a:p>
        </p:txBody>
      </p:sp>
      <p:sp>
        <p:nvSpPr>
          <p:cNvPr id="4" name="Content Placeholder 3"/>
          <p:cNvSpPr>
            <a:spLocks noGrp="1"/>
          </p:cNvSpPr>
          <p:nvPr>
            <p:ph idx="1"/>
          </p:nvPr>
        </p:nvSpPr>
        <p:spPr/>
        <p:txBody>
          <a:bodyPr>
            <a:normAutofit fontScale="85000" lnSpcReduction="20000"/>
          </a:bodyPr>
          <a:lstStyle/>
          <a:p>
            <a:endParaRPr lang="en-US" sz="2800" dirty="0"/>
          </a:p>
          <a:p>
            <a:r>
              <a:rPr lang="en-US" sz="2800" dirty="0"/>
              <a:t>LEA and schools run direct certification matches no later than April 1</a:t>
            </a:r>
            <a:r>
              <a:rPr lang="en-US" sz="2800" baseline="30000" dirty="0"/>
              <a:t>st</a:t>
            </a:r>
            <a:r>
              <a:rPr lang="en-US" sz="2800" dirty="0"/>
              <a:t> of each year to obtain current counts of SNAP,  TANF, and FDPIR participants.</a:t>
            </a:r>
          </a:p>
          <a:p>
            <a:endParaRPr lang="en-US" sz="2800" dirty="0"/>
          </a:p>
          <a:p>
            <a:r>
              <a:rPr lang="en-US" sz="2800" dirty="0"/>
              <a:t>Homeless, migrant youth, and foster children lists are matched no later than April 1</a:t>
            </a:r>
            <a:r>
              <a:rPr lang="en-US" sz="2800" baseline="30000" dirty="0"/>
              <a:t>st</a:t>
            </a:r>
            <a:r>
              <a:rPr lang="en-US" sz="2800" dirty="0"/>
              <a:t> of each year to include in the </a:t>
            </a:r>
            <a:r>
              <a:rPr lang="en-US" sz="2800" i="1" dirty="0"/>
              <a:t>ISP</a:t>
            </a:r>
            <a:r>
              <a:rPr lang="en-US" sz="2800" dirty="0"/>
              <a:t>. </a:t>
            </a:r>
          </a:p>
          <a:p>
            <a:pPr>
              <a:buFont typeface="Wingdings 2"/>
              <a:buNone/>
            </a:pPr>
            <a:endParaRPr lang="en-US" sz="2800" dirty="0"/>
          </a:p>
          <a:p>
            <a:r>
              <a:rPr lang="en-US" sz="2800" dirty="0"/>
              <a:t>Each year, LEAs or schools may use the </a:t>
            </a:r>
            <a:r>
              <a:rPr lang="en-US" sz="2800" i="1" dirty="0"/>
              <a:t>ISP </a:t>
            </a:r>
            <a:r>
              <a:rPr lang="en-US" sz="2800" dirty="0"/>
              <a:t>from the year prior to the first year or an updated identified student percentage from the prior year, whichever is higher.</a:t>
            </a:r>
          </a:p>
          <a:p>
            <a:pPr>
              <a:buNone/>
            </a:pPr>
            <a:endParaRPr lang="en-US" dirty="0"/>
          </a:p>
          <a:p>
            <a:endParaRPr lang="en-US" dirty="0"/>
          </a:p>
          <a:p>
            <a:endParaRPr lang="en-US" dirty="0"/>
          </a:p>
          <a:p>
            <a:pPr>
              <a:buNone/>
            </a:pPr>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17</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accent6"/>
                </a:solidFill>
              </a:rPr>
              <a:t>Provision 1: Simplified Applications</a:t>
            </a:r>
          </a:p>
        </p:txBody>
      </p:sp>
      <p:sp>
        <p:nvSpPr>
          <p:cNvPr id="4" name="Content Placeholder 3"/>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18</a:t>
            </a:fld>
            <a:endParaRPr lang="en-US" dirty="0"/>
          </a:p>
        </p:txBody>
      </p:sp>
      <p:sp>
        <p:nvSpPr>
          <p:cNvPr id="5" name="Content Placeholder 3"/>
          <p:cNvSpPr txBox="1">
            <a:spLocks/>
          </p:cNvSpPr>
          <p:nvPr/>
        </p:nvSpPr>
        <p:spPr>
          <a:xfrm>
            <a:off x="765048" y="1752600"/>
            <a:ext cx="8153400" cy="4495800"/>
          </a:xfrm>
          <a:prstGeom prst="rect">
            <a:avLst/>
          </a:prstGeom>
        </p:spPr>
        <p:txBody>
          <a:bodyPr vert="horz">
            <a:normAutofit/>
          </a:bodyPr>
          <a:lstStyle/>
          <a:p>
            <a:pPr marL="320040" indent="-320040">
              <a:spcBef>
                <a:spcPts val="700"/>
              </a:spcBef>
              <a:buClr>
                <a:schemeClr val="accent2"/>
              </a:buClr>
              <a:buSzPct val="60000"/>
              <a:buFont typeface="Wingdings"/>
              <a:buChar char=""/>
              <a:defRPr/>
            </a:pPr>
            <a:r>
              <a:rPr lang="en-US" sz="2900" u="sng" dirty="0"/>
              <a:t>&gt;</a:t>
            </a:r>
            <a:r>
              <a:rPr lang="en-US" sz="2900" dirty="0"/>
              <a:t> 80% enrolled students eligible for free or reduced-price meals</a:t>
            </a:r>
          </a:p>
          <a:p>
            <a:pPr marL="320040" indent="-320040">
              <a:spcBef>
                <a:spcPts val="700"/>
              </a:spcBef>
              <a:buClr>
                <a:schemeClr val="accent2"/>
              </a:buClr>
              <a:buSzPct val="60000"/>
              <a:buFont typeface="Wingdings"/>
              <a:buChar char=""/>
              <a:defRPr/>
            </a:pPr>
            <a:r>
              <a:rPr lang="en-US" sz="2900" dirty="0"/>
              <a:t>Students certified Free are eligible for 2 year period</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2900" dirty="0"/>
              <a:t>All other households provided meal application and apply for benefits each year</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strike="noStrike" kern="1200" cap="none" spc="0" normalizeH="0" baseline="0" noProof="0" dirty="0">
                <a:ln>
                  <a:noFill/>
                </a:ln>
                <a:solidFill>
                  <a:schemeClr val="tx1"/>
                </a:solidFill>
                <a:effectLst/>
                <a:uLnTx/>
                <a:uFillTx/>
                <a:latin typeface="+mn-lt"/>
                <a:ea typeface="+mn-ea"/>
                <a:cs typeface="+mn-cs"/>
              </a:rPr>
              <a:t>Schools</a:t>
            </a:r>
            <a:r>
              <a:rPr kumimoji="0" lang="en-US" sz="2900" b="0" i="0" strike="noStrike" kern="1200" cap="none" spc="0" normalizeH="0" noProof="0" dirty="0">
                <a:ln>
                  <a:noFill/>
                </a:ln>
                <a:solidFill>
                  <a:schemeClr val="tx1"/>
                </a:solidFill>
                <a:effectLst/>
                <a:uLnTx/>
                <a:uFillTx/>
                <a:latin typeface="+mn-lt"/>
                <a:ea typeface="+mn-ea"/>
                <a:cs typeface="+mn-cs"/>
              </a:rPr>
              <a:t> record daily meal counts by eligibility category as basis for Claims for Reimbursement</a:t>
            </a:r>
            <a:endParaRPr kumimoji="0" lang="en-US" sz="2900" b="0" i="0"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315200" cy="1219200"/>
          </a:xfrm>
        </p:spPr>
        <p:txBody>
          <a:bodyPr>
            <a:noAutofit/>
          </a:bodyPr>
          <a:lstStyle/>
          <a:p>
            <a:r>
              <a:rPr lang="en-US" sz="4000" dirty="0">
                <a:solidFill>
                  <a:schemeClr val="accent6"/>
                </a:solidFill>
              </a:rPr>
              <a:t>Provision 2:</a:t>
            </a:r>
            <a:br>
              <a:rPr lang="en-US" sz="4000" dirty="0">
                <a:solidFill>
                  <a:schemeClr val="accent6"/>
                </a:solidFill>
              </a:rPr>
            </a:br>
            <a:r>
              <a:rPr lang="en-US" sz="4000" dirty="0">
                <a:solidFill>
                  <a:schemeClr val="accent6"/>
                </a:solidFill>
              </a:rPr>
              <a:t>Simplified Counting and Claiming</a:t>
            </a:r>
          </a:p>
        </p:txBody>
      </p:sp>
      <p:sp>
        <p:nvSpPr>
          <p:cNvPr id="4" name="Content Placeholder 3"/>
          <p:cNvSpPr>
            <a:spLocks noGrp="1"/>
          </p:cNvSpPr>
          <p:nvPr>
            <p:ph idx="1"/>
          </p:nvPr>
        </p:nvSpPr>
        <p:spPr>
          <a:xfrm>
            <a:off x="914400" y="2362200"/>
            <a:ext cx="7315200" cy="3810000"/>
          </a:xfrm>
        </p:spPr>
        <p:txBody>
          <a:bodyPr/>
          <a:lstStyle/>
          <a:p>
            <a:r>
              <a:rPr lang="en-US" dirty="0"/>
              <a:t>Schools make eligibility determinations and count meals by type (F/RP/P) in the first year (Base Year)</a:t>
            </a:r>
          </a:p>
          <a:p>
            <a:r>
              <a:rPr lang="en-US" dirty="0"/>
              <a:t>Use claiming percentages from base year in non-base years, take total meal counts only.</a:t>
            </a:r>
          </a:p>
          <a:p>
            <a:r>
              <a:rPr lang="en-US" dirty="0"/>
              <a:t>Schools use the same F/RP percentage for four school years</a:t>
            </a:r>
          </a:p>
          <a:p>
            <a:r>
              <a:rPr lang="en-US" dirty="0"/>
              <a:t>All students receive meals at no charge</a:t>
            </a:r>
          </a:p>
          <a:p>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19</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295400"/>
          </a:xfrm>
        </p:spPr>
        <p:txBody>
          <a:bodyPr anchor="b">
            <a:normAutofit/>
          </a:bodyPr>
          <a:lstStyle/>
          <a:p>
            <a:r>
              <a:rPr lang="en-US" sz="4800" dirty="0">
                <a:solidFill>
                  <a:schemeClr val="accent6"/>
                </a:solidFill>
              </a:rPr>
              <a:t>Objectives</a:t>
            </a:r>
          </a:p>
        </p:txBody>
      </p:sp>
      <p:sp>
        <p:nvSpPr>
          <p:cNvPr id="4" name="Slide Number Placeholder 3"/>
          <p:cNvSpPr>
            <a:spLocks noGrp="1"/>
          </p:cNvSpPr>
          <p:nvPr>
            <p:ph type="sldNum" sz="quarter" idx="12"/>
          </p:nvPr>
        </p:nvSpPr>
        <p:spPr>
          <a:xfrm>
            <a:off x="8305800" y="6448425"/>
            <a:ext cx="609600" cy="180976"/>
          </a:xfrm>
        </p:spPr>
        <p:txBody>
          <a:bodyPr anchor="ctr">
            <a:normAutofit/>
          </a:bodyPr>
          <a:lstStyle/>
          <a:p>
            <a:pPr>
              <a:lnSpc>
                <a:spcPct val="90000"/>
              </a:lnSpc>
              <a:spcAft>
                <a:spcPts val="600"/>
              </a:spcAft>
            </a:pPr>
            <a:fld id="{73F3FA1D-00FC-4748-8435-6A84DB55078D}" type="slidenum">
              <a:rPr lang="en-US" sz="400" smtClean="0"/>
              <a:pPr>
                <a:lnSpc>
                  <a:spcPct val="90000"/>
                </a:lnSpc>
                <a:spcAft>
                  <a:spcPts val="600"/>
                </a:spcAft>
              </a:pPr>
              <a:t>2</a:t>
            </a:fld>
            <a:endParaRPr lang="en-US" sz="400" dirty="0"/>
          </a:p>
        </p:txBody>
      </p:sp>
      <p:graphicFrame>
        <p:nvGraphicFramePr>
          <p:cNvPr id="6" name="Content Placeholder 2">
            <a:extLst>
              <a:ext uri="{FF2B5EF4-FFF2-40B4-BE49-F238E27FC236}">
                <a16:creationId xmlns:a16="http://schemas.microsoft.com/office/drawing/2014/main" id="{6BA3289A-408A-4E41-AD09-372978DC2EEF}"/>
              </a:ext>
            </a:extLst>
          </p:cNvPr>
          <p:cNvGraphicFramePr>
            <a:graphicFrameLocks noGrp="1"/>
          </p:cNvGraphicFramePr>
          <p:nvPr>
            <p:ph idx="1"/>
            <p:extLst>
              <p:ext uri="{D42A27DB-BD31-4B8C-83A1-F6EECF244321}">
                <p14:modId xmlns:p14="http://schemas.microsoft.com/office/powerpoint/2010/main" val="275798592"/>
              </p:ext>
            </p:extLst>
          </p:nvPr>
        </p:nvGraphicFramePr>
        <p:xfrm>
          <a:off x="914400" y="1600200"/>
          <a:ext cx="7315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981200"/>
          </a:xfrm>
        </p:spPr>
        <p:txBody>
          <a:bodyPr>
            <a:noAutofit/>
          </a:bodyPr>
          <a:lstStyle/>
          <a:p>
            <a:r>
              <a:rPr lang="en-US" sz="4000" dirty="0">
                <a:solidFill>
                  <a:schemeClr val="accent6"/>
                </a:solidFill>
              </a:rPr>
              <a:t>Provision 3: </a:t>
            </a:r>
            <a:br>
              <a:rPr lang="en-US" sz="4000" dirty="0">
                <a:solidFill>
                  <a:schemeClr val="accent6"/>
                </a:solidFill>
              </a:rPr>
            </a:br>
            <a:r>
              <a:rPr lang="en-US" sz="4000" dirty="0">
                <a:solidFill>
                  <a:schemeClr val="accent6"/>
                </a:solidFill>
              </a:rPr>
              <a:t>Simplified Counting and Claiming</a:t>
            </a:r>
          </a:p>
        </p:txBody>
      </p:sp>
      <p:sp>
        <p:nvSpPr>
          <p:cNvPr id="4" name="Content Placeholder 3"/>
          <p:cNvSpPr>
            <a:spLocks noGrp="1"/>
          </p:cNvSpPr>
          <p:nvPr>
            <p:ph idx="1"/>
          </p:nvPr>
        </p:nvSpPr>
        <p:spPr>
          <a:xfrm>
            <a:off x="914400" y="2743200"/>
            <a:ext cx="7315200" cy="3429000"/>
          </a:xfrm>
        </p:spPr>
        <p:txBody>
          <a:bodyPr/>
          <a:lstStyle/>
          <a:p>
            <a:r>
              <a:rPr lang="en-US" dirty="0"/>
              <a:t>Schools follow procedures similar to those under Provision 2</a:t>
            </a:r>
          </a:p>
          <a:p>
            <a:endParaRPr lang="en-US" dirty="0"/>
          </a:p>
          <a:p>
            <a:r>
              <a:rPr lang="en-US" dirty="0"/>
              <a:t>Schools receive the same level of federal cash and commodity assistance each year, with some adjustments, for a 4-year period</a:t>
            </a:r>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20</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a:solidFill>
                  <a:schemeClr val="accent6"/>
                </a:solidFill>
              </a:rPr>
              <a:t>The School Breakfast Program</a:t>
            </a:r>
          </a:p>
        </p:txBody>
      </p:sp>
      <p:sp>
        <p:nvSpPr>
          <p:cNvPr id="2" name="Text Placeholder 1"/>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3F3FA1D-00FC-4748-8435-6A84DB55078D}" type="slidenum">
              <a:rPr lang="en-US" smtClean="0"/>
              <a:pPr/>
              <a:t>21</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7A79-0108-494F-9F6F-CD97281EC4D0}"/>
              </a:ext>
            </a:extLst>
          </p:cNvPr>
          <p:cNvSpPr>
            <a:spLocks noGrp="1"/>
          </p:cNvSpPr>
          <p:nvPr>
            <p:ph type="title"/>
          </p:nvPr>
        </p:nvSpPr>
        <p:spPr/>
        <p:txBody>
          <a:bodyPr/>
          <a:lstStyle/>
          <a:p>
            <a:r>
              <a:rPr lang="en-US" dirty="0"/>
              <a:t>SBP Codes</a:t>
            </a:r>
          </a:p>
        </p:txBody>
      </p:sp>
      <p:sp>
        <p:nvSpPr>
          <p:cNvPr id="3" name="Content Placeholder 2">
            <a:extLst>
              <a:ext uri="{FF2B5EF4-FFF2-40B4-BE49-F238E27FC236}">
                <a16:creationId xmlns:a16="http://schemas.microsoft.com/office/drawing/2014/main" id="{9AA2E4AF-9462-4D6A-87C2-A269D42B6EA6}"/>
              </a:ext>
            </a:extLst>
          </p:cNvPr>
          <p:cNvSpPr>
            <a:spLocks noGrp="1"/>
          </p:cNvSpPr>
          <p:nvPr>
            <p:ph sz="half" idx="1"/>
          </p:nvPr>
        </p:nvSpPr>
        <p:spPr/>
        <p:txBody>
          <a:bodyPr/>
          <a:lstStyle/>
          <a:p>
            <a:r>
              <a:rPr lang="en-US" dirty="0"/>
              <a:t>CFDA</a:t>
            </a:r>
          </a:p>
          <a:p>
            <a:endParaRPr lang="en-US" dirty="0"/>
          </a:p>
          <a:p>
            <a:r>
              <a:rPr lang="en-US" dirty="0"/>
              <a:t>Fund Type</a:t>
            </a:r>
          </a:p>
          <a:p>
            <a:r>
              <a:rPr lang="en-US" dirty="0"/>
              <a:t>Fund Source</a:t>
            </a:r>
          </a:p>
          <a:p>
            <a:r>
              <a:rPr lang="en-US" dirty="0"/>
              <a:t>Revenue</a:t>
            </a:r>
          </a:p>
          <a:p>
            <a:pPr marL="0" indent="0">
              <a:buNone/>
            </a:pPr>
            <a:endParaRPr lang="en-US" dirty="0"/>
          </a:p>
          <a:p>
            <a:r>
              <a:rPr lang="en-US" dirty="0"/>
              <a:t>Function of Expenditure</a:t>
            </a:r>
          </a:p>
          <a:p>
            <a:r>
              <a:rPr lang="en-US" dirty="0"/>
              <a:t>Program</a:t>
            </a:r>
          </a:p>
          <a:p>
            <a:endParaRPr lang="en-US" dirty="0"/>
          </a:p>
        </p:txBody>
      </p:sp>
      <p:sp>
        <p:nvSpPr>
          <p:cNvPr id="4" name="Content Placeholder 3">
            <a:extLst>
              <a:ext uri="{FF2B5EF4-FFF2-40B4-BE49-F238E27FC236}">
                <a16:creationId xmlns:a16="http://schemas.microsoft.com/office/drawing/2014/main" id="{F5F40BD7-DD3E-4220-A238-D56D837F1EE5}"/>
              </a:ext>
            </a:extLst>
          </p:cNvPr>
          <p:cNvSpPr>
            <a:spLocks noGrp="1"/>
          </p:cNvSpPr>
          <p:nvPr>
            <p:ph sz="half" idx="2"/>
          </p:nvPr>
        </p:nvSpPr>
        <p:spPr/>
        <p:txBody>
          <a:bodyPr/>
          <a:lstStyle/>
          <a:p>
            <a:r>
              <a:rPr lang="en-US" dirty="0"/>
              <a:t>10.553</a:t>
            </a:r>
          </a:p>
          <a:p>
            <a:pPr lvl="1"/>
            <a:r>
              <a:rPr lang="en-US" dirty="0"/>
              <a:t>SSO</a:t>
            </a:r>
          </a:p>
          <a:p>
            <a:r>
              <a:rPr lang="en-US" dirty="0"/>
              <a:t>12</a:t>
            </a:r>
          </a:p>
          <a:p>
            <a:r>
              <a:rPr lang="en-US" dirty="0"/>
              <a:t>5101</a:t>
            </a:r>
          </a:p>
          <a:p>
            <a:r>
              <a:rPr lang="en-US" dirty="0"/>
              <a:t>5130</a:t>
            </a:r>
          </a:p>
          <a:p>
            <a:r>
              <a:rPr lang="en-US" dirty="0"/>
              <a:t>5135 – Severe Need</a:t>
            </a:r>
          </a:p>
          <a:p>
            <a:r>
              <a:rPr lang="en-US" dirty="0"/>
              <a:t>4210</a:t>
            </a:r>
          </a:p>
          <a:p>
            <a:r>
              <a:rPr lang="en-US" dirty="0"/>
              <a:t>8420</a:t>
            </a:r>
          </a:p>
        </p:txBody>
      </p:sp>
      <p:sp>
        <p:nvSpPr>
          <p:cNvPr id="5" name="Slide Number Placeholder 4">
            <a:extLst>
              <a:ext uri="{FF2B5EF4-FFF2-40B4-BE49-F238E27FC236}">
                <a16:creationId xmlns:a16="http://schemas.microsoft.com/office/drawing/2014/main" id="{CE177DA8-77A6-4102-B97F-26315D9D97E4}"/>
              </a:ext>
            </a:extLst>
          </p:cNvPr>
          <p:cNvSpPr>
            <a:spLocks noGrp="1"/>
          </p:cNvSpPr>
          <p:nvPr>
            <p:ph type="sldNum" sz="quarter" idx="12"/>
          </p:nvPr>
        </p:nvSpPr>
        <p:spPr/>
        <p:txBody>
          <a:bodyPr/>
          <a:lstStyle/>
          <a:p>
            <a:fld id="{73F3FA1D-00FC-4748-8435-6A84DB55078D}" type="slidenum">
              <a:rPr lang="en-US" smtClean="0"/>
              <a:pPr/>
              <a:t>22</a:t>
            </a:fld>
            <a:endParaRPr lang="en-US" dirty="0"/>
          </a:p>
        </p:txBody>
      </p:sp>
    </p:spTree>
    <p:extLst>
      <p:ext uri="{BB962C8B-B14F-4D97-AF65-F5344CB8AC3E}">
        <p14:creationId xmlns:p14="http://schemas.microsoft.com/office/powerpoint/2010/main" val="145502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Breakfast/Lunch Similarities</a:t>
            </a:r>
          </a:p>
        </p:txBody>
      </p:sp>
      <p:sp>
        <p:nvSpPr>
          <p:cNvPr id="4" name="Content Placeholder 3"/>
          <p:cNvSpPr>
            <a:spLocks noGrp="1"/>
          </p:cNvSpPr>
          <p:nvPr>
            <p:ph idx="1"/>
          </p:nvPr>
        </p:nvSpPr>
        <p:spPr>
          <a:xfrm>
            <a:off x="914400" y="2286000"/>
            <a:ext cx="7315200" cy="3886200"/>
          </a:xfrm>
        </p:spPr>
        <p:txBody>
          <a:bodyPr/>
          <a:lstStyle/>
          <a:p>
            <a:r>
              <a:rPr lang="en-US" sz="2800" dirty="0"/>
              <a:t>Use the same eligibility determinations</a:t>
            </a:r>
          </a:p>
          <a:p>
            <a:r>
              <a:rPr lang="en-US" sz="2800" dirty="0"/>
              <a:t>Take point of service meal counts by eligibility type</a:t>
            </a:r>
          </a:p>
          <a:p>
            <a:r>
              <a:rPr lang="en-US" sz="2800" dirty="0"/>
              <a:t>Consolidate and claim reimbursements</a:t>
            </a:r>
          </a:p>
          <a:p>
            <a:r>
              <a:rPr lang="en-US" sz="2800" dirty="0"/>
              <a:t>Use the same nonprofit food service account</a:t>
            </a:r>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23</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1932519"/>
            <a:ext cx="7391399" cy="2105367"/>
          </a:xfrm>
        </p:spPr>
        <p:txBody>
          <a:bodyPr>
            <a:normAutofit fontScale="90000"/>
          </a:bodyPr>
          <a:lstStyle/>
          <a:p>
            <a:r>
              <a:rPr lang="en-US" sz="5400" dirty="0">
                <a:solidFill>
                  <a:schemeClr val="accent6"/>
                </a:solidFill>
              </a:rPr>
              <a:t>Fresh Fruit and Vegetable Program (FFVP)</a:t>
            </a:r>
          </a:p>
        </p:txBody>
      </p:sp>
      <p:sp>
        <p:nvSpPr>
          <p:cNvPr id="2" name="Text Placeholder 1"/>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3F3FA1D-00FC-4748-8435-6A84DB55078D}" type="slidenum">
              <a:rPr lang="en-US" smtClean="0"/>
              <a:pPr/>
              <a:t>24</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7A79-0108-494F-9F6F-CD97281EC4D0}"/>
              </a:ext>
            </a:extLst>
          </p:cNvPr>
          <p:cNvSpPr>
            <a:spLocks noGrp="1"/>
          </p:cNvSpPr>
          <p:nvPr>
            <p:ph type="title"/>
          </p:nvPr>
        </p:nvSpPr>
        <p:spPr/>
        <p:txBody>
          <a:bodyPr/>
          <a:lstStyle/>
          <a:p>
            <a:r>
              <a:rPr lang="en-US" dirty="0"/>
              <a:t>FFVP Codes</a:t>
            </a:r>
          </a:p>
        </p:txBody>
      </p:sp>
      <p:sp>
        <p:nvSpPr>
          <p:cNvPr id="3" name="Content Placeholder 2">
            <a:extLst>
              <a:ext uri="{FF2B5EF4-FFF2-40B4-BE49-F238E27FC236}">
                <a16:creationId xmlns:a16="http://schemas.microsoft.com/office/drawing/2014/main" id="{9AA2E4AF-9462-4D6A-87C2-A269D42B6EA6}"/>
              </a:ext>
            </a:extLst>
          </p:cNvPr>
          <p:cNvSpPr>
            <a:spLocks noGrp="1"/>
          </p:cNvSpPr>
          <p:nvPr>
            <p:ph sz="half" idx="1"/>
          </p:nvPr>
        </p:nvSpPr>
        <p:spPr/>
        <p:txBody>
          <a:bodyPr/>
          <a:lstStyle/>
          <a:p>
            <a:r>
              <a:rPr lang="en-US" dirty="0"/>
              <a:t>CFDA</a:t>
            </a:r>
          </a:p>
          <a:p>
            <a:r>
              <a:rPr lang="en-US" dirty="0"/>
              <a:t>Fund Type</a:t>
            </a:r>
          </a:p>
          <a:p>
            <a:r>
              <a:rPr lang="en-US" dirty="0"/>
              <a:t>Fund Source</a:t>
            </a:r>
          </a:p>
          <a:p>
            <a:r>
              <a:rPr lang="en-US" dirty="0"/>
              <a:t>Revenue</a:t>
            </a:r>
          </a:p>
          <a:p>
            <a:r>
              <a:rPr lang="en-US" dirty="0"/>
              <a:t>Function of Expenditure</a:t>
            </a:r>
          </a:p>
          <a:p>
            <a:r>
              <a:rPr lang="en-US" dirty="0"/>
              <a:t>Program</a:t>
            </a:r>
          </a:p>
          <a:p>
            <a:r>
              <a:rPr lang="en-US" dirty="0"/>
              <a:t>Special Code</a:t>
            </a:r>
          </a:p>
        </p:txBody>
      </p:sp>
      <p:sp>
        <p:nvSpPr>
          <p:cNvPr id="4" name="Content Placeholder 3">
            <a:extLst>
              <a:ext uri="{FF2B5EF4-FFF2-40B4-BE49-F238E27FC236}">
                <a16:creationId xmlns:a16="http://schemas.microsoft.com/office/drawing/2014/main" id="{F5F40BD7-DD3E-4220-A238-D56D837F1EE5}"/>
              </a:ext>
            </a:extLst>
          </p:cNvPr>
          <p:cNvSpPr>
            <a:spLocks noGrp="1"/>
          </p:cNvSpPr>
          <p:nvPr>
            <p:ph sz="half" idx="2"/>
          </p:nvPr>
        </p:nvSpPr>
        <p:spPr/>
        <p:txBody>
          <a:bodyPr/>
          <a:lstStyle/>
          <a:p>
            <a:r>
              <a:rPr lang="en-US" dirty="0"/>
              <a:t>10.582</a:t>
            </a:r>
          </a:p>
          <a:p>
            <a:r>
              <a:rPr lang="en-US" dirty="0"/>
              <a:t>12</a:t>
            </a:r>
          </a:p>
          <a:p>
            <a:r>
              <a:rPr lang="en-US" dirty="0"/>
              <a:t>5101</a:t>
            </a:r>
          </a:p>
          <a:p>
            <a:r>
              <a:rPr lang="en-US" dirty="0"/>
              <a:t>5192</a:t>
            </a:r>
          </a:p>
          <a:p>
            <a:r>
              <a:rPr lang="en-US" dirty="0"/>
              <a:t>4210</a:t>
            </a:r>
          </a:p>
          <a:p>
            <a:r>
              <a:rPr lang="en-US" dirty="0"/>
              <a:t>8420</a:t>
            </a:r>
          </a:p>
          <a:p>
            <a:r>
              <a:rPr lang="en-US" dirty="0"/>
              <a:t>0074</a:t>
            </a:r>
          </a:p>
        </p:txBody>
      </p:sp>
      <p:sp>
        <p:nvSpPr>
          <p:cNvPr id="5" name="Slide Number Placeholder 4">
            <a:extLst>
              <a:ext uri="{FF2B5EF4-FFF2-40B4-BE49-F238E27FC236}">
                <a16:creationId xmlns:a16="http://schemas.microsoft.com/office/drawing/2014/main" id="{CE177DA8-77A6-4102-B97F-26315D9D97E4}"/>
              </a:ext>
            </a:extLst>
          </p:cNvPr>
          <p:cNvSpPr>
            <a:spLocks noGrp="1"/>
          </p:cNvSpPr>
          <p:nvPr>
            <p:ph type="sldNum" sz="quarter" idx="12"/>
          </p:nvPr>
        </p:nvSpPr>
        <p:spPr/>
        <p:txBody>
          <a:bodyPr/>
          <a:lstStyle/>
          <a:p>
            <a:fld id="{73F3FA1D-00FC-4748-8435-6A84DB55078D}" type="slidenum">
              <a:rPr lang="en-US" smtClean="0"/>
              <a:pPr/>
              <a:t>25</a:t>
            </a:fld>
            <a:endParaRPr lang="en-US" dirty="0"/>
          </a:p>
        </p:txBody>
      </p:sp>
    </p:spTree>
    <p:extLst>
      <p:ext uri="{BB962C8B-B14F-4D97-AF65-F5344CB8AC3E}">
        <p14:creationId xmlns:p14="http://schemas.microsoft.com/office/powerpoint/2010/main" val="1624975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FFVP School Selection Criteria</a:t>
            </a:r>
          </a:p>
        </p:txBody>
      </p:sp>
      <p:sp>
        <p:nvSpPr>
          <p:cNvPr id="4" name="Content Placeholder 3"/>
          <p:cNvSpPr>
            <a:spLocks noGrp="1"/>
          </p:cNvSpPr>
          <p:nvPr>
            <p:ph idx="1"/>
          </p:nvPr>
        </p:nvSpPr>
        <p:spPr/>
        <p:txBody>
          <a:bodyPr/>
          <a:lstStyle/>
          <a:p>
            <a:r>
              <a:rPr lang="en-US" sz="2800" dirty="0"/>
              <a:t>Must be an elementary school</a:t>
            </a:r>
          </a:p>
          <a:p>
            <a:r>
              <a:rPr lang="en-US" sz="2800" dirty="0"/>
              <a:t>Must operate the NSLP</a:t>
            </a:r>
          </a:p>
          <a:p>
            <a:r>
              <a:rPr lang="en-US" sz="2800" dirty="0"/>
              <a:t>Must submit an application</a:t>
            </a:r>
          </a:p>
          <a:p>
            <a:r>
              <a:rPr lang="en-US" sz="2800" dirty="0"/>
              <a:t>Must have at least 50% F/RP</a:t>
            </a:r>
          </a:p>
          <a:p>
            <a:pPr lvl="1"/>
            <a:r>
              <a:rPr lang="en-US" sz="2800" dirty="0"/>
              <a:t>Priority given to schools with the highest % of low-income students</a:t>
            </a:r>
          </a:p>
          <a:p>
            <a:r>
              <a:rPr lang="en-US" sz="2800" dirty="0"/>
              <a:t>Total enrollment of all schools must result in a per-student allocation of $50-$75</a:t>
            </a:r>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26</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accent6"/>
                </a:solidFill>
              </a:rPr>
              <a:t>NSLP Afterschool Snack Service</a:t>
            </a:r>
          </a:p>
        </p:txBody>
      </p:sp>
      <p:sp>
        <p:nvSpPr>
          <p:cNvPr id="2" name="Text Placeholder 1"/>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3F3FA1D-00FC-4748-8435-6A84DB55078D}" type="slidenum">
              <a:rPr lang="en-US" smtClean="0"/>
              <a:pPr/>
              <a:t>27</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NSLP Afterschool Snack Service</a:t>
            </a:r>
          </a:p>
        </p:txBody>
      </p:sp>
      <p:sp>
        <p:nvSpPr>
          <p:cNvPr id="4" name="Content Placeholder 3"/>
          <p:cNvSpPr>
            <a:spLocks noGrp="1"/>
          </p:cNvSpPr>
          <p:nvPr>
            <p:ph idx="1"/>
          </p:nvPr>
        </p:nvSpPr>
        <p:spPr/>
        <p:txBody>
          <a:bodyPr>
            <a:normAutofit lnSpcReduction="10000"/>
          </a:bodyPr>
          <a:lstStyle/>
          <a:p>
            <a:pPr>
              <a:lnSpc>
                <a:spcPct val="80000"/>
              </a:lnSpc>
              <a:spcBef>
                <a:spcPct val="0"/>
              </a:spcBef>
              <a:spcAft>
                <a:spcPts val="1200"/>
              </a:spcAft>
            </a:pPr>
            <a:r>
              <a:rPr lang="en-US" sz="2800" dirty="0">
                <a:cs typeface="Times New Roman" pitchFamily="18" charset="0"/>
              </a:rPr>
              <a:t>Sponsored or operated by the school district </a:t>
            </a:r>
          </a:p>
          <a:p>
            <a:pPr>
              <a:lnSpc>
                <a:spcPct val="80000"/>
              </a:lnSpc>
              <a:spcBef>
                <a:spcPct val="0"/>
              </a:spcBef>
              <a:spcAft>
                <a:spcPts val="1200"/>
              </a:spcAft>
            </a:pPr>
            <a:r>
              <a:rPr lang="en-US" sz="2800" dirty="0">
                <a:cs typeface="Times New Roman" pitchFamily="18" charset="0"/>
              </a:rPr>
              <a:t>Located in a district where at least one school participates in the NSLP</a:t>
            </a:r>
          </a:p>
          <a:p>
            <a:pPr>
              <a:lnSpc>
                <a:spcPct val="80000"/>
              </a:lnSpc>
              <a:spcBef>
                <a:spcPct val="0"/>
              </a:spcBef>
              <a:spcAft>
                <a:spcPts val="1200"/>
              </a:spcAft>
            </a:pPr>
            <a:r>
              <a:rPr lang="en-US" sz="2800" dirty="0">
                <a:cs typeface="Times New Roman" pitchFamily="18" charset="0"/>
              </a:rPr>
              <a:t>All snacks are served free at area eligible schools (where 50% or more of students qualify for F/RP meals)</a:t>
            </a:r>
          </a:p>
          <a:p>
            <a:pPr>
              <a:lnSpc>
                <a:spcPct val="80000"/>
              </a:lnSpc>
              <a:spcBef>
                <a:spcPct val="0"/>
              </a:spcBef>
              <a:spcAft>
                <a:spcPts val="1200"/>
              </a:spcAft>
            </a:pPr>
            <a:r>
              <a:rPr lang="en-US" sz="2800" dirty="0">
                <a:cs typeface="Times New Roman" pitchFamily="18" charset="0"/>
              </a:rPr>
              <a:t>Free, reduced price, and paid snacks at all other schools (non-area eligible schools)</a:t>
            </a:r>
          </a:p>
          <a:p>
            <a:pPr>
              <a:lnSpc>
                <a:spcPct val="80000"/>
              </a:lnSpc>
              <a:spcBef>
                <a:spcPct val="0"/>
              </a:spcBef>
              <a:spcAft>
                <a:spcPts val="1200"/>
              </a:spcAft>
            </a:pPr>
            <a:r>
              <a:rPr lang="en-US" sz="2800" dirty="0">
                <a:cs typeface="Times New Roman" pitchFamily="18" charset="0"/>
              </a:rPr>
              <a:t>Children must be age 18, or under, at start of school year</a:t>
            </a:r>
          </a:p>
          <a:p>
            <a:pPr>
              <a:lnSpc>
                <a:spcPct val="80000"/>
              </a:lnSpc>
              <a:spcBef>
                <a:spcPct val="0"/>
              </a:spcBef>
              <a:spcAft>
                <a:spcPts val="1200"/>
              </a:spcAft>
            </a:pPr>
            <a:r>
              <a:rPr lang="en-US" sz="2800" dirty="0">
                <a:cs typeface="Times New Roman" pitchFamily="18" charset="0"/>
              </a:rPr>
              <a:t>Served on regular school days</a:t>
            </a:r>
          </a:p>
          <a:p>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28</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400" dirty="0">
                <a:solidFill>
                  <a:schemeClr val="accent6"/>
                </a:solidFill>
              </a:rPr>
              <a:t>The Child and Adult Care Food Program (CACFP)</a:t>
            </a:r>
            <a:br>
              <a:rPr lang="en-US" sz="4400" dirty="0">
                <a:solidFill>
                  <a:schemeClr val="accent6"/>
                </a:solidFill>
              </a:rPr>
            </a:br>
            <a:r>
              <a:rPr lang="en-US" sz="4400" dirty="0">
                <a:solidFill>
                  <a:schemeClr val="accent6"/>
                </a:solidFill>
              </a:rPr>
              <a:t>and </a:t>
            </a:r>
            <a:br>
              <a:rPr lang="en-US" sz="4400" dirty="0">
                <a:solidFill>
                  <a:schemeClr val="accent6"/>
                </a:solidFill>
              </a:rPr>
            </a:br>
            <a:r>
              <a:rPr lang="en-US" sz="4400" dirty="0">
                <a:solidFill>
                  <a:schemeClr val="accent6"/>
                </a:solidFill>
              </a:rPr>
              <a:t>Summer Food Service Program (SFSP)</a:t>
            </a:r>
          </a:p>
        </p:txBody>
      </p:sp>
      <p:sp>
        <p:nvSpPr>
          <p:cNvPr id="2" name="Text Placeholder 1"/>
          <p:cNvSpPr>
            <a:spLocks noGrp="1"/>
          </p:cNvSpPr>
          <p:nvPr>
            <p:ph type="body" idx="1"/>
          </p:nvPr>
        </p:nvSpPr>
        <p:spPr/>
        <p:txBody>
          <a:bodyPr>
            <a:normAutofit/>
          </a:bodyPr>
          <a:lstStyle/>
          <a:p>
            <a:endParaRPr lang="en-US" sz="3200" dirty="0">
              <a:solidFill>
                <a:schemeClr val="accent6"/>
              </a:solidFill>
            </a:endParaRPr>
          </a:p>
        </p:txBody>
      </p:sp>
      <p:sp>
        <p:nvSpPr>
          <p:cNvPr id="4" name="Slide Number Placeholder 3"/>
          <p:cNvSpPr>
            <a:spLocks noGrp="1"/>
          </p:cNvSpPr>
          <p:nvPr>
            <p:ph type="sldNum" sz="quarter" idx="12"/>
          </p:nvPr>
        </p:nvSpPr>
        <p:spPr/>
        <p:txBody>
          <a:bodyPr/>
          <a:lstStyle/>
          <a:p>
            <a:fld id="{73F3FA1D-00FC-4748-8435-6A84DB55078D}" type="slidenum">
              <a:rPr lang="en-US" smtClean="0"/>
              <a:pPr/>
              <a:t>29</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295400"/>
          </a:xfrm>
        </p:spPr>
        <p:txBody>
          <a:bodyPr anchor="b">
            <a:normAutofit/>
          </a:bodyPr>
          <a:lstStyle/>
          <a:p>
            <a:r>
              <a:rPr lang="en-US" sz="4000" dirty="0">
                <a:solidFill>
                  <a:schemeClr val="accent6"/>
                </a:solidFill>
              </a:rPr>
              <a:t>Child Nutrition Programs</a:t>
            </a:r>
          </a:p>
        </p:txBody>
      </p:sp>
      <p:sp>
        <p:nvSpPr>
          <p:cNvPr id="3" name="Slide Number Placeholder 2"/>
          <p:cNvSpPr>
            <a:spLocks noGrp="1"/>
          </p:cNvSpPr>
          <p:nvPr>
            <p:ph type="sldNum" sz="quarter" idx="12"/>
          </p:nvPr>
        </p:nvSpPr>
        <p:spPr>
          <a:xfrm>
            <a:off x="8305800" y="6448425"/>
            <a:ext cx="609600" cy="180976"/>
          </a:xfrm>
        </p:spPr>
        <p:txBody>
          <a:bodyPr anchor="ctr">
            <a:normAutofit/>
          </a:bodyPr>
          <a:lstStyle/>
          <a:p>
            <a:pPr>
              <a:lnSpc>
                <a:spcPct val="90000"/>
              </a:lnSpc>
              <a:spcAft>
                <a:spcPts val="600"/>
              </a:spcAft>
            </a:pPr>
            <a:fld id="{73F3FA1D-00FC-4748-8435-6A84DB55078D}" type="slidenum">
              <a:rPr lang="en-US" sz="400" smtClean="0"/>
              <a:pPr>
                <a:lnSpc>
                  <a:spcPct val="90000"/>
                </a:lnSpc>
                <a:spcAft>
                  <a:spcPts val="600"/>
                </a:spcAft>
              </a:pPr>
              <a:t>3</a:t>
            </a:fld>
            <a:endParaRPr lang="en-US" sz="400" dirty="0"/>
          </a:p>
        </p:txBody>
      </p:sp>
      <p:graphicFrame>
        <p:nvGraphicFramePr>
          <p:cNvPr id="9" name="Content Placeholder 3">
            <a:extLst>
              <a:ext uri="{FF2B5EF4-FFF2-40B4-BE49-F238E27FC236}">
                <a16:creationId xmlns:a16="http://schemas.microsoft.com/office/drawing/2014/main" id="{6DE46C75-60BA-4DE3-BB55-30102193B12A}"/>
              </a:ext>
            </a:extLst>
          </p:cNvPr>
          <p:cNvGraphicFramePr>
            <a:graphicFrameLocks noGrp="1"/>
          </p:cNvGraphicFramePr>
          <p:nvPr>
            <p:ph idx="1"/>
            <p:extLst>
              <p:ext uri="{D42A27DB-BD31-4B8C-83A1-F6EECF244321}">
                <p14:modId xmlns:p14="http://schemas.microsoft.com/office/powerpoint/2010/main" val="1908677449"/>
              </p:ext>
            </p:extLst>
          </p:nvPr>
        </p:nvGraphicFramePr>
        <p:xfrm>
          <a:off x="914400" y="1600200"/>
          <a:ext cx="7315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7A79-0108-494F-9F6F-CD97281EC4D0}"/>
              </a:ext>
            </a:extLst>
          </p:cNvPr>
          <p:cNvSpPr>
            <a:spLocks noGrp="1"/>
          </p:cNvSpPr>
          <p:nvPr>
            <p:ph type="title"/>
          </p:nvPr>
        </p:nvSpPr>
        <p:spPr/>
        <p:txBody>
          <a:bodyPr/>
          <a:lstStyle/>
          <a:p>
            <a:r>
              <a:rPr lang="en-US" dirty="0"/>
              <a:t>CACFP Codes</a:t>
            </a:r>
          </a:p>
        </p:txBody>
      </p:sp>
      <p:sp>
        <p:nvSpPr>
          <p:cNvPr id="3" name="Content Placeholder 2">
            <a:extLst>
              <a:ext uri="{FF2B5EF4-FFF2-40B4-BE49-F238E27FC236}">
                <a16:creationId xmlns:a16="http://schemas.microsoft.com/office/drawing/2014/main" id="{9AA2E4AF-9462-4D6A-87C2-A269D42B6EA6}"/>
              </a:ext>
            </a:extLst>
          </p:cNvPr>
          <p:cNvSpPr>
            <a:spLocks noGrp="1"/>
          </p:cNvSpPr>
          <p:nvPr>
            <p:ph sz="half" idx="1"/>
          </p:nvPr>
        </p:nvSpPr>
        <p:spPr/>
        <p:txBody>
          <a:bodyPr/>
          <a:lstStyle/>
          <a:p>
            <a:r>
              <a:rPr lang="en-US" dirty="0"/>
              <a:t>CFDA</a:t>
            </a:r>
          </a:p>
          <a:p>
            <a:r>
              <a:rPr lang="en-US" dirty="0"/>
              <a:t>Fund Type</a:t>
            </a:r>
          </a:p>
          <a:p>
            <a:r>
              <a:rPr lang="en-US" dirty="0"/>
              <a:t>Fund Source</a:t>
            </a:r>
          </a:p>
          <a:p>
            <a:r>
              <a:rPr lang="en-US" dirty="0"/>
              <a:t>Revenue</a:t>
            </a:r>
          </a:p>
          <a:p>
            <a:r>
              <a:rPr lang="en-US" dirty="0"/>
              <a:t>Function of Expenditure</a:t>
            </a:r>
          </a:p>
          <a:p>
            <a:r>
              <a:rPr lang="en-US" dirty="0"/>
              <a:t>Program</a:t>
            </a:r>
          </a:p>
        </p:txBody>
      </p:sp>
      <p:sp>
        <p:nvSpPr>
          <p:cNvPr id="4" name="Content Placeholder 3">
            <a:extLst>
              <a:ext uri="{FF2B5EF4-FFF2-40B4-BE49-F238E27FC236}">
                <a16:creationId xmlns:a16="http://schemas.microsoft.com/office/drawing/2014/main" id="{F5F40BD7-DD3E-4220-A238-D56D837F1EE5}"/>
              </a:ext>
            </a:extLst>
          </p:cNvPr>
          <p:cNvSpPr>
            <a:spLocks noGrp="1"/>
          </p:cNvSpPr>
          <p:nvPr>
            <p:ph sz="half" idx="2"/>
          </p:nvPr>
        </p:nvSpPr>
        <p:spPr/>
        <p:txBody>
          <a:bodyPr/>
          <a:lstStyle/>
          <a:p>
            <a:r>
              <a:rPr lang="en-US" dirty="0"/>
              <a:t>10.558</a:t>
            </a:r>
          </a:p>
          <a:p>
            <a:r>
              <a:rPr lang="en-US" dirty="0"/>
              <a:t>12</a:t>
            </a:r>
          </a:p>
          <a:p>
            <a:r>
              <a:rPr lang="en-US" dirty="0"/>
              <a:t>5199</a:t>
            </a:r>
          </a:p>
          <a:p>
            <a:r>
              <a:rPr lang="en-US" dirty="0"/>
              <a:t>5199</a:t>
            </a:r>
          </a:p>
          <a:p>
            <a:r>
              <a:rPr lang="en-US" dirty="0"/>
              <a:t>9341</a:t>
            </a:r>
          </a:p>
          <a:p>
            <a:r>
              <a:rPr lang="en-US" dirty="0"/>
              <a:t>8420</a:t>
            </a:r>
          </a:p>
        </p:txBody>
      </p:sp>
      <p:sp>
        <p:nvSpPr>
          <p:cNvPr id="5" name="Slide Number Placeholder 4">
            <a:extLst>
              <a:ext uri="{FF2B5EF4-FFF2-40B4-BE49-F238E27FC236}">
                <a16:creationId xmlns:a16="http://schemas.microsoft.com/office/drawing/2014/main" id="{CE177DA8-77A6-4102-B97F-26315D9D97E4}"/>
              </a:ext>
            </a:extLst>
          </p:cNvPr>
          <p:cNvSpPr>
            <a:spLocks noGrp="1"/>
          </p:cNvSpPr>
          <p:nvPr>
            <p:ph type="sldNum" sz="quarter" idx="12"/>
          </p:nvPr>
        </p:nvSpPr>
        <p:spPr/>
        <p:txBody>
          <a:bodyPr/>
          <a:lstStyle/>
          <a:p>
            <a:fld id="{73F3FA1D-00FC-4748-8435-6A84DB55078D}" type="slidenum">
              <a:rPr lang="en-US" smtClean="0"/>
              <a:pPr/>
              <a:t>30</a:t>
            </a:fld>
            <a:endParaRPr lang="en-US" dirty="0"/>
          </a:p>
        </p:txBody>
      </p:sp>
    </p:spTree>
    <p:extLst>
      <p:ext uri="{BB962C8B-B14F-4D97-AF65-F5344CB8AC3E}">
        <p14:creationId xmlns:p14="http://schemas.microsoft.com/office/powerpoint/2010/main" val="203587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accent6"/>
                </a:solidFill>
              </a:rPr>
              <a:t>What Does the Child And Care Food Program (CACFP) Do?</a:t>
            </a:r>
          </a:p>
        </p:txBody>
      </p:sp>
      <p:sp>
        <p:nvSpPr>
          <p:cNvPr id="4" name="Content Placeholder 3"/>
          <p:cNvSpPr>
            <a:spLocks noGrp="1"/>
          </p:cNvSpPr>
          <p:nvPr>
            <p:ph idx="1"/>
          </p:nvPr>
        </p:nvSpPr>
        <p:spPr/>
        <p:txBody>
          <a:bodyPr/>
          <a:lstStyle/>
          <a:p>
            <a:r>
              <a:rPr lang="en-US" sz="2800" dirty="0"/>
              <a:t>Provides reimbursements for:</a:t>
            </a:r>
          </a:p>
          <a:p>
            <a:pPr lvl="1"/>
            <a:r>
              <a:rPr lang="en-US" sz="2400" dirty="0"/>
              <a:t> Nutritious meals to eligible children </a:t>
            </a:r>
            <a:br>
              <a:rPr lang="en-US" sz="2400" dirty="0"/>
            </a:br>
            <a:r>
              <a:rPr lang="en-US" sz="2400" dirty="0"/>
              <a:t>12 years and under* in non-residential childcare</a:t>
            </a:r>
          </a:p>
          <a:p>
            <a:pPr lvl="1"/>
            <a:r>
              <a:rPr lang="en-US" sz="2400" dirty="0"/>
              <a:t> </a:t>
            </a:r>
            <a:r>
              <a:rPr lang="en-US" sz="2400" b="1" dirty="0">
                <a:solidFill>
                  <a:schemeClr val="accent6"/>
                </a:solidFill>
              </a:rPr>
              <a:t>Afterschool meals and snacks to children 18 and under in low-income areas</a:t>
            </a:r>
          </a:p>
          <a:p>
            <a:pPr lvl="1"/>
            <a:r>
              <a:rPr lang="en-US" sz="2400" dirty="0"/>
              <a:t>Meals in emergency shelters to residents 18 and under</a:t>
            </a:r>
          </a:p>
          <a:p>
            <a:pPr lvl="1"/>
            <a:r>
              <a:rPr lang="en-US" sz="2400" dirty="0"/>
              <a:t>Meals for eligible adults in </a:t>
            </a:r>
            <a:br>
              <a:rPr lang="en-US" sz="2400" dirty="0"/>
            </a:br>
            <a:r>
              <a:rPr lang="en-US" sz="2400" dirty="0"/>
              <a:t>non-residential day care centers</a:t>
            </a:r>
          </a:p>
          <a:p>
            <a:r>
              <a:rPr lang="en-US" sz="2800" dirty="0"/>
              <a:t>Operates year-round</a:t>
            </a:r>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31</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accent6"/>
                </a:solidFill>
              </a:rPr>
              <a:t>CACFP At-Risk Afterschool Meals</a:t>
            </a:r>
          </a:p>
        </p:txBody>
      </p:sp>
      <p:sp>
        <p:nvSpPr>
          <p:cNvPr id="4" name="Content Placeholder 3"/>
          <p:cNvSpPr>
            <a:spLocks noGrp="1"/>
          </p:cNvSpPr>
          <p:nvPr>
            <p:ph idx="1"/>
          </p:nvPr>
        </p:nvSpPr>
        <p:spPr/>
        <p:txBody>
          <a:bodyPr/>
          <a:lstStyle/>
          <a:p>
            <a:pPr>
              <a:lnSpc>
                <a:spcPct val="80000"/>
              </a:lnSpc>
              <a:spcBef>
                <a:spcPct val="0"/>
              </a:spcBef>
              <a:spcAft>
                <a:spcPts val="1200"/>
              </a:spcAft>
            </a:pPr>
            <a:endParaRPr lang="en-US" sz="2800" dirty="0">
              <a:cs typeface="Times New Roman" pitchFamily="18" charset="0"/>
            </a:endParaRPr>
          </a:p>
          <a:p>
            <a:pPr>
              <a:lnSpc>
                <a:spcPct val="80000"/>
              </a:lnSpc>
              <a:spcBef>
                <a:spcPct val="0"/>
              </a:spcBef>
              <a:spcAft>
                <a:spcPts val="1200"/>
              </a:spcAft>
            </a:pPr>
            <a:r>
              <a:rPr lang="en-US" sz="2800" dirty="0">
                <a:cs typeface="Times New Roman" pitchFamily="18" charset="0"/>
              </a:rPr>
              <a:t>Reimbursable supper, or another meal, and snack</a:t>
            </a:r>
          </a:p>
          <a:p>
            <a:pPr>
              <a:lnSpc>
                <a:spcPct val="80000"/>
              </a:lnSpc>
              <a:spcBef>
                <a:spcPct val="0"/>
              </a:spcBef>
              <a:spcAft>
                <a:spcPts val="1200"/>
              </a:spcAft>
            </a:pPr>
            <a:r>
              <a:rPr lang="en-US" sz="2800" dirty="0">
                <a:cs typeface="Times New Roman" pitchFamily="18" charset="0"/>
              </a:rPr>
              <a:t>Located in low-income areas</a:t>
            </a:r>
          </a:p>
          <a:p>
            <a:pPr>
              <a:lnSpc>
                <a:spcPct val="80000"/>
              </a:lnSpc>
              <a:spcBef>
                <a:spcPct val="0"/>
              </a:spcBef>
              <a:spcAft>
                <a:spcPts val="1200"/>
              </a:spcAft>
            </a:pPr>
            <a:r>
              <a:rPr lang="en-US" sz="2800" dirty="0">
                <a:cs typeface="Times New Roman" pitchFamily="18" charset="0"/>
              </a:rPr>
              <a:t>All suppers and snacks served free </a:t>
            </a:r>
          </a:p>
          <a:p>
            <a:pPr>
              <a:lnSpc>
                <a:spcPct val="80000"/>
              </a:lnSpc>
              <a:spcBef>
                <a:spcPct val="0"/>
              </a:spcBef>
              <a:spcAft>
                <a:spcPts val="1200"/>
              </a:spcAft>
            </a:pPr>
            <a:r>
              <a:rPr lang="en-US" sz="2800" dirty="0">
                <a:cs typeface="Times New Roman" pitchFamily="18" charset="0"/>
              </a:rPr>
              <a:t>Children age18, or under, at start of school year</a:t>
            </a:r>
          </a:p>
          <a:p>
            <a:pPr>
              <a:lnSpc>
                <a:spcPct val="80000"/>
              </a:lnSpc>
              <a:spcBef>
                <a:spcPct val="0"/>
              </a:spcBef>
              <a:spcAft>
                <a:spcPts val="1200"/>
              </a:spcAft>
            </a:pPr>
            <a:r>
              <a:rPr lang="en-US" sz="2800" dirty="0">
                <a:cs typeface="Times New Roman" pitchFamily="18" charset="0"/>
              </a:rPr>
              <a:t>After school, weekends, and holidays</a:t>
            </a:r>
          </a:p>
          <a:p>
            <a:pPr>
              <a:buNone/>
            </a:pPr>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32</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accent6"/>
                </a:solidFill>
              </a:rPr>
              <a:t>The Summer Food Service Program (SFSP)</a:t>
            </a:r>
          </a:p>
        </p:txBody>
      </p:sp>
      <p:sp>
        <p:nvSpPr>
          <p:cNvPr id="4" name="Content Placeholder 3"/>
          <p:cNvSpPr>
            <a:spLocks noGrp="1"/>
          </p:cNvSpPr>
          <p:nvPr>
            <p:ph idx="1"/>
          </p:nvPr>
        </p:nvSpPr>
        <p:spPr/>
        <p:txBody>
          <a:bodyPr/>
          <a:lstStyle/>
          <a:p>
            <a:r>
              <a:rPr lang="en-US" dirty="0"/>
              <a:t>Provides reimbursement for nutritious meals and snacks during the summer months and other extended school breaks in areas of economic need</a:t>
            </a:r>
          </a:p>
          <a:p>
            <a:r>
              <a:rPr lang="en-US" dirty="0"/>
              <a:t>Draws children to supervised activities that are safe, fun, healthy and educational</a:t>
            </a:r>
          </a:p>
          <a:p>
            <a:r>
              <a:rPr lang="en-US" dirty="0"/>
              <a:t>Fills the nutritional gap for children who rely on free and reduced price school meals</a:t>
            </a:r>
          </a:p>
          <a:p>
            <a:r>
              <a:rPr lang="en-US" dirty="0"/>
              <a:t>Schools can be sponsor sites when not in session</a:t>
            </a:r>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33</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SFSP Advantages</a:t>
            </a:r>
          </a:p>
        </p:txBody>
      </p:sp>
      <p:sp>
        <p:nvSpPr>
          <p:cNvPr id="4" name="Content Placeholder 3"/>
          <p:cNvSpPr>
            <a:spLocks noGrp="1"/>
          </p:cNvSpPr>
          <p:nvPr>
            <p:ph idx="1"/>
          </p:nvPr>
        </p:nvSpPr>
        <p:spPr/>
        <p:txBody>
          <a:bodyPr>
            <a:normAutofit/>
          </a:bodyPr>
          <a:lstStyle/>
          <a:p>
            <a:pPr>
              <a:lnSpc>
                <a:spcPct val="85000"/>
              </a:lnSpc>
              <a:spcBef>
                <a:spcPct val="0"/>
              </a:spcBef>
              <a:spcAft>
                <a:spcPts val="1200"/>
              </a:spcAft>
            </a:pPr>
            <a:r>
              <a:rPr lang="en-US" sz="2800" dirty="0">
                <a:cs typeface="Times New Roman" pitchFamily="18" charset="0"/>
              </a:rPr>
              <a:t>Receive maximum rates of reimbursement</a:t>
            </a:r>
          </a:p>
          <a:p>
            <a:pPr>
              <a:lnSpc>
                <a:spcPct val="85000"/>
              </a:lnSpc>
              <a:spcBef>
                <a:spcPct val="0"/>
              </a:spcBef>
              <a:spcAft>
                <a:spcPts val="1200"/>
              </a:spcAft>
            </a:pPr>
            <a:r>
              <a:rPr lang="en-US" sz="2800" dirty="0">
                <a:cs typeface="Times New Roman" pitchFamily="18" charset="0"/>
              </a:rPr>
              <a:t>Pay for any allowable cost, whether operating or administrative</a:t>
            </a:r>
          </a:p>
          <a:p>
            <a:pPr>
              <a:lnSpc>
                <a:spcPct val="85000"/>
              </a:lnSpc>
              <a:spcBef>
                <a:spcPct val="0"/>
              </a:spcBef>
              <a:spcAft>
                <a:spcPts val="1200"/>
              </a:spcAft>
            </a:pPr>
            <a:r>
              <a:rPr lang="en-US" sz="2800" dirty="0">
                <a:cs typeface="Times New Roman" pitchFamily="18" charset="0"/>
              </a:rPr>
              <a:t>Plan and budget more reliably</a:t>
            </a:r>
          </a:p>
          <a:p>
            <a:pPr>
              <a:lnSpc>
                <a:spcPct val="85000"/>
              </a:lnSpc>
              <a:spcBef>
                <a:spcPct val="0"/>
              </a:spcBef>
              <a:spcAft>
                <a:spcPts val="1200"/>
              </a:spcAft>
            </a:pPr>
            <a:r>
              <a:rPr lang="en-US" sz="2800" dirty="0">
                <a:cs typeface="Times New Roman" pitchFamily="18" charset="0"/>
              </a:rPr>
              <a:t>Waive review of experienced school sponsors’ budgets</a:t>
            </a:r>
          </a:p>
          <a:p>
            <a:pPr>
              <a:lnSpc>
                <a:spcPct val="85000"/>
              </a:lnSpc>
              <a:spcBef>
                <a:spcPct val="0"/>
              </a:spcBef>
              <a:spcAft>
                <a:spcPts val="1200"/>
              </a:spcAft>
            </a:pPr>
            <a:endParaRPr lang="en-US" sz="3200" dirty="0">
              <a:latin typeface="Times New Roman" pitchFamily="18" charset="0"/>
              <a:cs typeface="Times New Roman" pitchFamily="18" charset="0"/>
            </a:endParaRPr>
          </a:p>
          <a:p>
            <a:pPr>
              <a:buFont typeface="Wingdings" pitchFamily="2" charset="2"/>
              <a:buNone/>
            </a:pPr>
            <a:r>
              <a:rPr lang="en-US" sz="3200" dirty="0"/>
              <a:t> </a:t>
            </a:r>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34</a:t>
            </a:fld>
            <a:endParaRPr lang="en-US" dirty="0"/>
          </a:p>
        </p:txBody>
      </p:sp>
      <p:pic>
        <p:nvPicPr>
          <p:cNvPr id="57346" name="Picture 2" descr="Find Summer Sites Serving Meals"/>
          <p:cNvPicPr>
            <a:picLocks noChangeAspect="1" noChangeArrowheads="1"/>
          </p:cNvPicPr>
          <p:nvPr/>
        </p:nvPicPr>
        <p:blipFill>
          <a:blip r:embed="rId3" cstate="print"/>
          <a:srcRect/>
          <a:stretch>
            <a:fillRect/>
          </a:stretch>
        </p:blipFill>
        <p:spPr bwMode="auto">
          <a:xfrm>
            <a:off x="1600200" y="4572000"/>
            <a:ext cx="5996940" cy="214176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7A79-0108-494F-9F6F-CD97281EC4D0}"/>
              </a:ext>
            </a:extLst>
          </p:cNvPr>
          <p:cNvSpPr>
            <a:spLocks noGrp="1"/>
          </p:cNvSpPr>
          <p:nvPr>
            <p:ph type="title"/>
          </p:nvPr>
        </p:nvSpPr>
        <p:spPr/>
        <p:txBody>
          <a:bodyPr/>
          <a:lstStyle/>
          <a:p>
            <a:r>
              <a:rPr lang="en-US" dirty="0"/>
              <a:t>SFSP Codes</a:t>
            </a:r>
          </a:p>
        </p:txBody>
      </p:sp>
      <p:sp>
        <p:nvSpPr>
          <p:cNvPr id="3" name="Content Placeholder 2">
            <a:extLst>
              <a:ext uri="{FF2B5EF4-FFF2-40B4-BE49-F238E27FC236}">
                <a16:creationId xmlns:a16="http://schemas.microsoft.com/office/drawing/2014/main" id="{9AA2E4AF-9462-4D6A-87C2-A269D42B6EA6}"/>
              </a:ext>
            </a:extLst>
          </p:cNvPr>
          <p:cNvSpPr>
            <a:spLocks noGrp="1"/>
          </p:cNvSpPr>
          <p:nvPr>
            <p:ph sz="half" idx="1"/>
          </p:nvPr>
        </p:nvSpPr>
        <p:spPr/>
        <p:txBody>
          <a:bodyPr/>
          <a:lstStyle/>
          <a:p>
            <a:r>
              <a:rPr lang="en-US" dirty="0"/>
              <a:t>CFDA</a:t>
            </a:r>
          </a:p>
          <a:p>
            <a:r>
              <a:rPr lang="en-US" dirty="0"/>
              <a:t>Fund Type</a:t>
            </a:r>
          </a:p>
          <a:p>
            <a:r>
              <a:rPr lang="en-US" dirty="0"/>
              <a:t>Fund Source</a:t>
            </a:r>
          </a:p>
          <a:p>
            <a:r>
              <a:rPr lang="en-US" dirty="0"/>
              <a:t>Revenue</a:t>
            </a:r>
          </a:p>
          <a:p>
            <a:r>
              <a:rPr lang="en-US" dirty="0"/>
              <a:t>Function of Expenditure</a:t>
            </a:r>
          </a:p>
          <a:p>
            <a:r>
              <a:rPr lang="en-US" dirty="0"/>
              <a:t>Program</a:t>
            </a:r>
          </a:p>
        </p:txBody>
      </p:sp>
      <p:sp>
        <p:nvSpPr>
          <p:cNvPr id="4" name="Content Placeholder 3">
            <a:extLst>
              <a:ext uri="{FF2B5EF4-FFF2-40B4-BE49-F238E27FC236}">
                <a16:creationId xmlns:a16="http://schemas.microsoft.com/office/drawing/2014/main" id="{F5F40BD7-DD3E-4220-A238-D56D837F1EE5}"/>
              </a:ext>
            </a:extLst>
          </p:cNvPr>
          <p:cNvSpPr>
            <a:spLocks noGrp="1"/>
          </p:cNvSpPr>
          <p:nvPr>
            <p:ph sz="half" idx="2"/>
          </p:nvPr>
        </p:nvSpPr>
        <p:spPr/>
        <p:txBody>
          <a:bodyPr/>
          <a:lstStyle/>
          <a:p>
            <a:r>
              <a:rPr lang="en-US" dirty="0"/>
              <a:t>10.559</a:t>
            </a:r>
          </a:p>
          <a:p>
            <a:r>
              <a:rPr lang="en-US" dirty="0"/>
              <a:t>12</a:t>
            </a:r>
          </a:p>
          <a:p>
            <a:r>
              <a:rPr lang="en-US" dirty="0"/>
              <a:t>5170</a:t>
            </a:r>
          </a:p>
          <a:p>
            <a:r>
              <a:rPr lang="en-US" dirty="0"/>
              <a:t>5170</a:t>
            </a:r>
          </a:p>
          <a:p>
            <a:r>
              <a:rPr lang="en-US" dirty="0"/>
              <a:t>9340</a:t>
            </a:r>
          </a:p>
          <a:p>
            <a:r>
              <a:rPr lang="en-US" dirty="0"/>
              <a:t>8420</a:t>
            </a:r>
          </a:p>
        </p:txBody>
      </p:sp>
      <p:sp>
        <p:nvSpPr>
          <p:cNvPr id="5" name="Slide Number Placeholder 4">
            <a:extLst>
              <a:ext uri="{FF2B5EF4-FFF2-40B4-BE49-F238E27FC236}">
                <a16:creationId xmlns:a16="http://schemas.microsoft.com/office/drawing/2014/main" id="{CE177DA8-77A6-4102-B97F-26315D9D97E4}"/>
              </a:ext>
            </a:extLst>
          </p:cNvPr>
          <p:cNvSpPr>
            <a:spLocks noGrp="1"/>
          </p:cNvSpPr>
          <p:nvPr>
            <p:ph type="sldNum" sz="quarter" idx="12"/>
          </p:nvPr>
        </p:nvSpPr>
        <p:spPr/>
        <p:txBody>
          <a:bodyPr/>
          <a:lstStyle/>
          <a:p>
            <a:fld id="{73F3FA1D-00FC-4748-8435-6A84DB55078D}" type="slidenum">
              <a:rPr lang="en-US" smtClean="0"/>
              <a:pPr/>
              <a:t>35</a:t>
            </a:fld>
            <a:endParaRPr lang="en-US" dirty="0"/>
          </a:p>
        </p:txBody>
      </p:sp>
    </p:spTree>
    <p:extLst>
      <p:ext uri="{BB962C8B-B14F-4D97-AF65-F5344CB8AC3E}">
        <p14:creationId xmlns:p14="http://schemas.microsoft.com/office/powerpoint/2010/main" val="4196650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a:solidFill>
                  <a:schemeClr val="accent6"/>
                </a:solidFill>
              </a:rPr>
              <a:t>Seamless Summer Option (SSO)</a:t>
            </a:r>
          </a:p>
        </p:txBody>
      </p:sp>
      <p:sp>
        <p:nvSpPr>
          <p:cNvPr id="2" name="Text Placeholder 1"/>
          <p:cNvSpPr>
            <a:spLocks noGrp="1"/>
          </p:cNvSpPr>
          <p:nvPr>
            <p:ph type="body" idx="1"/>
          </p:nvPr>
        </p:nvSpPr>
        <p:spPr/>
        <p:txBody>
          <a:bodyPr>
            <a:normAutofit/>
          </a:bodyPr>
          <a:lstStyle/>
          <a:p>
            <a:endParaRPr lang="en-US" sz="3200" dirty="0">
              <a:solidFill>
                <a:schemeClr val="accent6"/>
              </a:solidFill>
            </a:endParaRPr>
          </a:p>
        </p:txBody>
      </p:sp>
      <p:sp>
        <p:nvSpPr>
          <p:cNvPr id="4" name="Slide Number Placeholder 3"/>
          <p:cNvSpPr>
            <a:spLocks noGrp="1"/>
          </p:cNvSpPr>
          <p:nvPr>
            <p:ph type="sldNum" sz="quarter" idx="12"/>
          </p:nvPr>
        </p:nvSpPr>
        <p:spPr/>
        <p:txBody>
          <a:bodyPr/>
          <a:lstStyle/>
          <a:p>
            <a:fld id="{73F3FA1D-00FC-4748-8435-6A84DB55078D}" type="slidenum">
              <a:rPr lang="en-US" smtClean="0"/>
              <a:pPr/>
              <a:t>36</a:t>
            </a:fld>
            <a:endParaRPr lang="en-US" dirty="0"/>
          </a:p>
        </p:txBody>
      </p:sp>
    </p:spTree>
    <p:extLst>
      <p:ext uri="{BB962C8B-B14F-4D97-AF65-F5344CB8AC3E}">
        <p14:creationId xmlns:p14="http://schemas.microsoft.com/office/powerpoint/2010/main" val="95638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accent6"/>
                </a:solidFill>
              </a:rPr>
              <a:t>Seamless Summer Option (SSO)</a:t>
            </a:r>
          </a:p>
        </p:txBody>
      </p:sp>
      <p:sp>
        <p:nvSpPr>
          <p:cNvPr id="4" name="Content Placeholder 3"/>
          <p:cNvSpPr>
            <a:spLocks noGrp="1"/>
          </p:cNvSpPr>
          <p:nvPr>
            <p:ph idx="1"/>
          </p:nvPr>
        </p:nvSpPr>
        <p:spPr/>
        <p:txBody>
          <a:bodyPr>
            <a:normAutofit lnSpcReduction="10000"/>
          </a:bodyPr>
          <a:lstStyle/>
          <a:p>
            <a:pPr>
              <a:defRPr/>
            </a:pPr>
            <a:r>
              <a:rPr lang="en-US" dirty="0"/>
              <a:t>Combines aspects of NSLP/SFSP/SBP but operates much like NSLP</a:t>
            </a:r>
          </a:p>
          <a:p>
            <a:pPr lvl="1"/>
            <a:r>
              <a:rPr lang="en-US" dirty="0"/>
              <a:t>Same recordkeeping/claim/documentation as NSLP/SBP</a:t>
            </a:r>
          </a:p>
          <a:p>
            <a:pPr lvl="1"/>
            <a:r>
              <a:rPr lang="en-US" dirty="0"/>
              <a:t>Receive NSLP/SBP rates</a:t>
            </a:r>
          </a:p>
          <a:p>
            <a:pPr lvl="1"/>
            <a:r>
              <a:rPr lang="en-US" dirty="0"/>
              <a:t>See SP 09-2017: 2017 Edition of Questions and Answers for the National School Lunch Program’s Seamless Summer Option </a:t>
            </a:r>
          </a:p>
          <a:p>
            <a:pPr marL="0" indent="0">
              <a:buNone/>
              <a:defRPr/>
            </a:pPr>
            <a:endParaRPr lang="en-US" dirty="0"/>
          </a:p>
          <a:p>
            <a:r>
              <a:rPr lang="en-US" dirty="0"/>
              <a:t>Serve all meals free to children</a:t>
            </a:r>
          </a:p>
          <a:p>
            <a:endParaRPr lang="en-US" dirty="0"/>
          </a:p>
          <a:p>
            <a:r>
              <a:rPr lang="en-US" dirty="0"/>
              <a:t>May be used over long breaks in year-round schools </a:t>
            </a:r>
          </a:p>
          <a:p>
            <a:pPr>
              <a:buNone/>
              <a:defRPr/>
            </a:pPr>
            <a:endParaRPr lang="en-US" dirty="0"/>
          </a:p>
          <a:p>
            <a:pPr>
              <a:defRPr/>
            </a:pPr>
            <a:r>
              <a:rPr lang="en-US" dirty="0"/>
              <a:t>Goal is to encourage schools to provide summer meals </a:t>
            </a:r>
          </a:p>
          <a:p>
            <a:pPr>
              <a:defRPr/>
            </a:pPr>
            <a:endParaRPr lang="en-US" dirty="0"/>
          </a:p>
          <a:p>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37</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F3FA1D-00FC-4748-8435-6A84DB55078D}" type="slidenum">
              <a:rPr lang="en-US" smtClean="0"/>
              <a:pPr/>
              <a:t>38</a:t>
            </a:fld>
            <a:endParaRPr lang="en-US" dirty="0"/>
          </a:p>
        </p:txBody>
      </p:sp>
      <p:sp>
        <p:nvSpPr>
          <p:cNvPr id="3" name="Rectangle 2"/>
          <p:cNvSpPr/>
          <p:nvPr/>
        </p:nvSpPr>
        <p:spPr>
          <a:xfrm>
            <a:off x="685800" y="2209800"/>
            <a:ext cx="7772400" cy="1569660"/>
          </a:xfrm>
          <a:prstGeom prst="rect">
            <a:avLst/>
          </a:prstGeom>
        </p:spPr>
        <p:txBody>
          <a:bodyPr wrap="square">
            <a:spAutoFit/>
          </a:bodyPr>
          <a:lstStyle/>
          <a:p>
            <a:r>
              <a:rPr lang="en-US" sz="9600" dirty="0">
                <a:solidFill>
                  <a:schemeClr val="accent6"/>
                </a:solidFill>
                <a:effectLst>
                  <a:outerShdw blurRad="38100" dist="38100" dir="2700000" algn="tl">
                    <a:srgbClr val="34037D"/>
                  </a:outerShdw>
                </a:effectLst>
              </a:rPr>
              <a:t>QUESTIONS?</a:t>
            </a:r>
            <a:endParaRPr lang="en-US" sz="9600" dirty="0">
              <a:solidFill>
                <a:schemeClr val="accent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F3FA1D-00FC-4748-8435-6A84DB55078D}" type="slidenum">
              <a:rPr lang="en-US" smtClean="0"/>
              <a:pPr/>
              <a:t>39</a:t>
            </a:fld>
            <a:endParaRPr lang="en-US" dirty="0"/>
          </a:p>
        </p:txBody>
      </p:sp>
      <p:pic>
        <p:nvPicPr>
          <p:cNvPr id="1026" name="Picture 2">
            <a:extLst>
              <a:ext uri="{FF2B5EF4-FFF2-40B4-BE49-F238E27FC236}">
                <a16:creationId xmlns:a16="http://schemas.microsoft.com/office/drawing/2014/main" id="{A7FA633D-26C8-4E4A-B2F9-A8D43FF7DB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94" y="1066801"/>
            <a:ext cx="8009106" cy="53852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F8C8EAB-D1E0-4987-89D9-24AA31249D28}"/>
              </a:ext>
            </a:extLst>
          </p:cNvPr>
          <p:cNvSpPr txBox="1"/>
          <p:nvPr/>
        </p:nvSpPr>
        <p:spPr>
          <a:xfrm>
            <a:off x="220494" y="405963"/>
            <a:ext cx="8153400" cy="461665"/>
          </a:xfrm>
          <a:prstGeom prst="rect">
            <a:avLst/>
          </a:prstGeom>
          <a:noFill/>
        </p:spPr>
        <p:txBody>
          <a:bodyPr wrap="square">
            <a:spAutoFit/>
          </a:bodyPr>
          <a:lstStyle/>
          <a:p>
            <a:r>
              <a:rPr lang="en-US" b="0" i="0" u="sng" dirty="0">
                <a:solidFill>
                  <a:srgbClr val="FFC000"/>
                </a:solidFill>
                <a:effectLst/>
                <a:latin typeface="Trebuchet MS" panose="020B0603020202020204" pitchFamily="34" charset="0"/>
              </a:rPr>
              <a:t>USDA Nondiscrimination Statement</a:t>
            </a:r>
            <a:r>
              <a:rPr lang="en-US" b="0" i="0" dirty="0">
                <a:solidFill>
                  <a:srgbClr val="000000"/>
                </a:solidFill>
                <a:effectLst/>
                <a:latin typeface="Trebuchet MS" panose="020B0603020202020204" pitchFamily="34" charset="0"/>
              </a:rPr>
              <a: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6"/>
                </a:solidFill>
              </a:rPr>
              <a:t>Legislative Authority</a:t>
            </a:r>
          </a:p>
        </p:txBody>
      </p:sp>
      <p:sp>
        <p:nvSpPr>
          <p:cNvPr id="7" name="Rectangle 3"/>
          <p:cNvSpPr>
            <a:spLocks noGrp="1" noChangeArrowheads="1"/>
          </p:cNvSpPr>
          <p:nvPr>
            <p:ph idx="1"/>
          </p:nvPr>
        </p:nvSpPr>
        <p:spPr>
          <a:xfrm>
            <a:off x="410183" y="1676401"/>
            <a:ext cx="8276617" cy="4953000"/>
          </a:xfrm>
        </p:spPr>
        <p:txBody>
          <a:bodyPr>
            <a:normAutofit/>
          </a:bodyPr>
          <a:lstStyle/>
          <a:p>
            <a:pPr eaLnBrk="1" hangingPunct="1">
              <a:buNone/>
            </a:pPr>
            <a:r>
              <a:rPr lang="en-US" sz="2800" b="0" i="0" dirty="0">
                <a:solidFill>
                  <a:srgbClr val="1B1B1B"/>
                </a:solidFill>
                <a:effectLst/>
                <a:latin typeface="Source Sans Pro" panose="020B0503030403020204" pitchFamily="34" charset="0"/>
              </a:rPr>
              <a:t>    Congress passes legislation into laws that govern the United States. These laws usually authorize or direct USDA or another Federal agency to develop regulations that both implement and help enforce the laws. Both legislation and regulations are legally binding.</a:t>
            </a:r>
            <a:endParaRPr lang="en-US" sz="2800" u="sng" dirty="0"/>
          </a:p>
          <a:p>
            <a:pPr lvl="1">
              <a:buFont typeface="Arial" panose="020B0604020202020204" pitchFamily="34" charset="0"/>
              <a:buChar char="•"/>
            </a:pPr>
            <a:r>
              <a:rPr lang="en-US" sz="2800" b="0" i="0" u="sng" dirty="0">
                <a:solidFill>
                  <a:schemeClr val="accent6"/>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Healthy, Hunger-Free Kids Act of 2010</a:t>
            </a:r>
            <a:endParaRPr lang="en-US" sz="2800" b="0" i="0" dirty="0">
              <a:solidFill>
                <a:schemeClr val="accent6"/>
              </a:solidFill>
              <a:effectLst/>
              <a:latin typeface="Source Sans Pro" panose="020B0503030403020204" pitchFamily="34" charset="0"/>
            </a:endParaRPr>
          </a:p>
          <a:p>
            <a:pPr lvl="1">
              <a:buFont typeface="Arial" panose="020B0604020202020204" pitchFamily="34" charset="0"/>
              <a:buChar char="•"/>
            </a:pPr>
            <a:r>
              <a:rPr lang="en-US" sz="2800" b="0" i="0" u="sng" dirty="0">
                <a:solidFill>
                  <a:schemeClr val="accent6"/>
                </a:solidFill>
                <a:effectLst/>
                <a:latin typeface="Source Sans Pro" panose="020B0503030403020204" pitchFamily="34" charset="0"/>
                <a:hlinkClick r:id="rId4">
                  <a:extLst>
                    <a:ext uri="{A12FA001-AC4F-418D-AE19-62706E023703}">
                      <ahyp:hlinkClr xmlns:ahyp="http://schemas.microsoft.com/office/drawing/2018/hyperlinkcolor" val="tx"/>
                    </a:ext>
                  </a:extLst>
                </a:hlinkClick>
              </a:rPr>
              <a:t>Richard B. Russell National School Lunch Act</a:t>
            </a:r>
            <a:endParaRPr lang="en-US" sz="2800" b="0" i="0" dirty="0">
              <a:solidFill>
                <a:schemeClr val="accent6"/>
              </a:solidFill>
              <a:effectLst/>
              <a:latin typeface="Source Sans Pro" panose="020B0503030403020204" pitchFamily="34" charset="0"/>
            </a:endParaRPr>
          </a:p>
          <a:p>
            <a:pPr lvl="1">
              <a:buFont typeface="Arial" panose="020B0604020202020204" pitchFamily="34" charset="0"/>
              <a:buChar char="•"/>
            </a:pPr>
            <a:r>
              <a:rPr lang="en-US" sz="2800" b="0" i="0" u="sng" dirty="0">
                <a:solidFill>
                  <a:schemeClr val="accent6"/>
                </a:solidFill>
                <a:effectLst/>
                <a:latin typeface="Source Sans Pro" panose="020B0503030403020204" pitchFamily="34" charset="0"/>
                <a:hlinkClick r:id="rId5">
                  <a:extLst>
                    <a:ext uri="{A12FA001-AC4F-418D-AE19-62706E023703}">
                      <ahyp:hlinkClr xmlns:ahyp="http://schemas.microsoft.com/office/drawing/2018/hyperlinkcolor" val="tx"/>
                    </a:ext>
                  </a:extLst>
                </a:hlinkClick>
              </a:rPr>
              <a:t>Child Nutrition Act of 1966</a:t>
            </a:r>
            <a:endParaRPr lang="en-US" sz="2800" b="0" i="0" dirty="0">
              <a:solidFill>
                <a:schemeClr val="accent6"/>
              </a:solidFill>
              <a:effectLst/>
              <a:latin typeface="Source Sans Pro" panose="020B0503030403020204" pitchFamily="34" charset="0"/>
            </a:endParaRPr>
          </a:p>
          <a:p>
            <a:pPr marL="0" indent="0" eaLnBrk="1" hangingPunct="1">
              <a:buNone/>
            </a:pPr>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6"/>
                </a:solidFill>
              </a:rPr>
              <a:t>Regulative Authority</a:t>
            </a:r>
          </a:p>
        </p:txBody>
      </p:sp>
      <p:sp>
        <p:nvSpPr>
          <p:cNvPr id="7" name="Rectangle 3"/>
          <p:cNvSpPr>
            <a:spLocks noGrp="1" noChangeArrowheads="1"/>
          </p:cNvSpPr>
          <p:nvPr>
            <p:ph idx="1"/>
          </p:nvPr>
        </p:nvSpPr>
        <p:spPr>
          <a:xfrm>
            <a:off x="685800" y="1676400"/>
            <a:ext cx="8077200" cy="4572000"/>
          </a:xfrm>
        </p:spPr>
        <p:txBody>
          <a:bodyPr>
            <a:normAutofit/>
          </a:bodyPr>
          <a:lstStyle/>
          <a:p>
            <a:pPr eaLnBrk="1" hangingPunct="1"/>
            <a:endParaRPr lang="en-US" u="sng" dirty="0"/>
          </a:p>
          <a:p>
            <a:pPr eaLnBrk="1" hangingPunct="1">
              <a:buNone/>
            </a:pPr>
            <a:endParaRPr lang="en-US" u="sng" dirty="0"/>
          </a:p>
          <a:p>
            <a:pPr eaLnBrk="1" hangingPunct="1"/>
            <a:endParaRPr lang="en-US" dirty="0"/>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5</a:t>
            </a:fld>
            <a:endParaRPr lang="en-US" dirty="0"/>
          </a:p>
        </p:txBody>
      </p:sp>
      <p:sp>
        <p:nvSpPr>
          <p:cNvPr id="4" name="TextBox 3">
            <a:extLst>
              <a:ext uri="{FF2B5EF4-FFF2-40B4-BE49-F238E27FC236}">
                <a16:creationId xmlns:a16="http://schemas.microsoft.com/office/drawing/2014/main" id="{FB527226-A855-49C0-9FFA-D12D29DD6C3C}"/>
              </a:ext>
            </a:extLst>
          </p:cNvPr>
          <p:cNvSpPr txBox="1"/>
          <p:nvPr/>
        </p:nvSpPr>
        <p:spPr>
          <a:xfrm>
            <a:off x="685800" y="1676400"/>
            <a:ext cx="7239000" cy="4893647"/>
          </a:xfrm>
          <a:prstGeom prst="rect">
            <a:avLst/>
          </a:prstGeom>
          <a:noFill/>
        </p:spPr>
        <p:txBody>
          <a:bodyPr wrap="square" rtlCol="0">
            <a:spAutoFit/>
          </a:bodyPr>
          <a:lstStyle/>
          <a:p>
            <a:r>
              <a:rPr lang="en-US" b="0" i="0" dirty="0">
                <a:solidFill>
                  <a:srgbClr val="1B1B1B"/>
                </a:solidFill>
                <a:effectLst/>
                <a:latin typeface="Source Sans Pro" panose="020B0503030403020204" pitchFamily="34" charset="0"/>
              </a:rPr>
              <a:t>The </a:t>
            </a:r>
            <a:r>
              <a:rPr lang="en-US" b="0" i="0" u="sng" dirty="0">
                <a:solidFill>
                  <a:srgbClr val="2E8540"/>
                </a:solidFill>
                <a:effectLst/>
                <a:latin typeface="Source Sans Pro" panose="020B0503030403020204" pitchFamily="34" charset="0"/>
                <a:hlinkClick r:id="rId3"/>
              </a:rPr>
              <a:t>Code of Federal Regulations (CFR) annual edition</a:t>
            </a:r>
            <a:r>
              <a:rPr lang="en-US" b="0" i="0" dirty="0">
                <a:solidFill>
                  <a:srgbClr val="1B1B1B"/>
                </a:solidFill>
                <a:effectLst/>
                <a:latin typeface="Source Sans Pro" panose="020B0503030403020204" pitchFamily="34" charset="0"/>
              </a:rPr>
              <a:t> is the codification of the general and permanent rules published in the Federal Register by the departments and agencies of the Federal Government produced by the Office of the Federal Register and the Government Publishing Office. Below are the regulations that pertain to School Meals Programs.</a:t>
            </a:r>
          </a:p>
          <a:p>
            <a:pPr algn="l">
              <a:buFont typeface="Arial" panose="020B0604020202020204" pitchFamily="34" charset="0"/>
              <a:buChar char="•"/>
            </a:pPr>
            <a:r>
              <a:rPr lang="en-US" b="0" i="0" u="sng" dirty="0">
                <a:solidFill>
                  <a:srgbClr val="2E8540"/>
                </a:solidFill>
                <a:effectLst/>
                <a:latin typeface="Source Sans Pro" panose="020B0503030403020204" pitchFamily="34" charset="0"/>
                <a:hlinkClick r:id="rId4"/>
              </a:rPr>
              <a:t>7 CFR Part 210: National School Lunch Program</a:t>
            </a:r>
            <a:endParaRPr lang="en-US" b="0" i="0" dirty="0">
              <a:solidFill>
                <a:srgbClr val="1B1B1B"/>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5500"/>
                </a:solidFill>
                <a:effectLst/>
                <a:latin typeface="Source Sans Pro" panose="020B0503030403020204" pitchFamily="34" charset="0"/>
                <a:hlinkClick r:id="rId5"/>
              </a:rPr>
              <a:t>7 CFR Part 215: Special Milk Program for Children</a:t>
            </a:r>
            <a:endParaRPr lang="en-US" b="0" i="0" dirty="0">
              <a:solidFill>
                <a:srgbClr val="1B1B1B"/>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2E8540"/>
                </a:solidFill>
                <a:effectLst/>
                <a:latin typeface="Source Sans Pro" panose="020B0503030403020204" pitchFamily="34" charset="0"/>
                <a:hlinkClick r:id="rId6"/>
              </a:rPr>
              <a:t>7 CFR Part 220: School Breakfast Program</a:t>
            </a:r>
            <a:endParaRPr lang="en-US" b="0" i="0" dirty="0">
              <a:solidFill>
                <a:srgbClr val="1B1B1B"/>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2E8540"/>
                </a:solidFill>
                <a:effectLst/>
                <a:latin typeface="Source Sans Pro" panose="020B0503030403020204" pitchFamily="34" charset="0"/>
                <a:hlinkClick r:id="rId7"/>
              </a:rPr>
              <a:t>7 CFR Part 235: State Administrative Expense Funds</a:t>
            </a:r>
            <a:endParaRPr lang="en-US" b="0" i="0" dirty="0">
              <a:solidFill>
                <a:srgbClr val="1B1B1B"/>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2E8540"/>
                </a:solidFill>
                <a:effectLst/>
                <a:latin typeface="Source Sans Pro" panose="020B0503030403020204" pitchFamily="34" charset="0"/>
                <a:hlinkClick r:id="rId8"/>
              </a:rPr>
              <a:t>7 CFR Part 245: Free and Reduced Price Eligibility</a:t>
            </a:r>
            <a:endParaRPr lang="en-US" b="0" i="0" dirty="0">
              <a:solidFill>
                <a:srgbClr val="1B1B1B"/>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29529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5400" dirty="0">
                <a:solidFill>
                  <a:schemeClr val="accent6"/>
                </a:solidFill>
              </a:rPr>
              <a:t>The National School Lunch Program (NSLP)</a:t>
            </a:r>
          </a:p>
        </p:txBody>
      </p:sp>
      <p:sp>
        <p:nvSpPr>
          <p:cNvPr id="2" name="Text Placeholder 1"/>
          <p:cNvSpPr>
            <a:spLocks noGrp="1"/>
          </p:cNvSpPr>
          <p:nvPr>
            <p:ph type="body" idx="1"/>
          </p:nvPr>
        </p:nvSpPr>
        <p:spPr/>
        <p:txBody>
          <a:bodyPr>
            <a:normAutofit/>
          </a:bodyPr>
          <a:lstStyle/>
          <a:p>
            <a:endParaRPr lang="en-US" sz="3200" b="1" dirty="0">
              <a:solidFill>
                <a:schemeClr val="accent6"/>
              </a:solidFill>
            </a:endParaRPr>
          </a:p>
        </p:txBody>
      </p:sp>
      <p:sp>
        <p:nvSpPr>
          <p:cNvPr id="4" name="Slide Number Placeholder 3"/>
          <p:cNvSpPr>
            <a:spLocks noGrp="1"/>
          </p:cNvSpPr>
          <p:nvPr>
            <p:ph type="sldNum" sz="quarter" idx="12"/>
          </p:nvPr>
        </p:nvSpPr>
        <p:spPr/>
        <p:txBody>
          <a:bodyPr/>
          <a:lstStyle/>
          <a:p>
            <a:fld id="{73F3FA1D-00FC-4748-8435-6A84DB55078D}"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7A79-0108-494F-9F6F-CD97281EC4D0}"/>
              </a:ext>
            </a:extLst>
          </p:cNvPr>
          <p:cNvSpPr>
            <a:spLocks noGrp="1"/>
          </p:cNvSpPr>
          <p:nvPr>
            <p:ph type="title"/>
          </p:nvPr>
        </p:nvSpPr>
        <p:spPr/>
        <p:txBody>
          <a:bodyPr/>
          <a:lstStyle/>
          <a:p>
            <a:r>
              <a:rPr lang="en-US" dirty="0"/>
              <a:t>NSLP Codes</a:t>
            </a:r>
          </a:p>
        </p:txBody>
      </p:sp>
      <p:sp>
        <p:nvSpPr>
          <p:cNvPr id="3" name="Content Placeholder 2">
            <a:extLst>
              <a:ext uri="{FF2B5EF4-FFF2-40B4-BE49-F238E27FC236}">
                <a16:creationId xmlns:a16="http://schemas.microsoft.com/office/drawing/2014/main" id="{9AA2E4AF-9462-4D6A-87C2-A269D42B6EA6}"/>
              </a:ext>
            </a:extLst>
          </p:cNvPr>
          <p:cNvSpPr>
            <a:spLocks noGrp="1"/>
          </p:cNvSpPr>
          <p:nvPr>
            <p:ph sz="half" idx="1"/>
          </p:nvPr>
        </p:nvSpPr>
        <p:spPr/>
        <p:txBody>
          <a:bodyPr>
            <a:normAutofit fontScale="92500" lnSpcReduction="10000"/>
          </a:bodyPr>
          <a:lstStyle/>
          <a:p>
            <a:r>
              <a:rPr lang="en-US" dirty="0"/>
              <a:t>Catalog of Federal Domestic Assistance (CFDA)</a:t>
            </a:r>
          </a:p>
          <a:p>
            <a:pPr marL="0" indent="0">
              <a:buNone/>
            </a:pPr>
            <a:endParaRPr lang="en-US" sz="3000" dirty="0"/>
          </a:p>
          <a:p>
            <a:pPr marL="0" indent="0">
              <a:buNone/>
            </a:pPr>
            <a:endParaRPr lang="en-US" sz="2600" dirty="0"/>
          </a:p>
          <a:p>
            <a:r>
              <a:rPr lang="en-US" dirty="0"/>
              <a:t>Fund Type		</a:t>
            </a:r>
          </a:p>
          <a:p>
            <a:r>
              <a:rPr lang="en-US" dirty="0"/>
              <a:t>Fund Source</a:t>
            </a:r>
          </a:p>
          <a:p>
            <a:r>
              <a:rPr lang="en-US" dirty="0"/>
              <a:t>Revenue</a:t>
            </a:r>
          </a:p>
          <a:p>
            <a:r>
              <a:rPr lang="en-US" dirty="0"/>
              <a:t>Function of Expenditure</a:t>
            </a:r>
          </a:p>
          <a:p>
            <a:r>
              <a:rPr lang="en-US" dirty="0"/>
              <a:t>Program</a:t>
            </a:r>
          </a:p>
          <a:p>
            <a:endParaRPr lang="en-US" dirty="0"/>
          </a:p>
          <a:p>
            <a:r>
              <a:rPr lang="en-US" sz="1300" dirty="0">
                <a:hlinkClick r:id="rId2"/>
              </a:rPr>
              <a:t>LEA Accounting Manual(alabamaachieves.org)</a:t>
            </a:r>
            <a:endParaRPr lang="en-US" sz="1300" dirty="0"/>
          </a:p>
        </p:txBody>
      </p:sp>
      <p:sp>
        <p:nvSpPr>
          <p:cNvPr id="4" name="Content Placeholder 3">
            <a:extLst>
              <a:ext uri="{FF2B5EF4-FFF2-40B4-BE49-F238E27FC236}">
                <a16:creationId xmlns:a16="http://schemas.microsoft.com/office/drawing/2014/main" id="{F5F40BD7-DD3E-4220-A238-D56D837F1EE5}"/>
              </a:ext>
            </a:extLst>
          </p:cNvPr>
          <p:cNvSpPr>
            <a:spLocks noGrp="1"/>
          </p:cNvSpPr>
          <p:nvPr>
            <p:ph sz="half" idx="2"/>
          </p:nvPr>
        </p:nvSpPr>
        <p:spPr/>
        <p:txBody>
          <a:bodyPr>
            <a:normAutofit fontScale="92500" lnSpcReduction="10000"/>
          </a:bodyPr>
          <a:lstStyle/>
          <a:p>
            <a:r>
              <a:rPr lang="en-US" dirty="0"/>
              <a:t>10.555</a:t>
            </a:r>
          </a:p>
          <a:p>
            <a:pPr lvl="1"/>
            <a:r>
              <a:rPr lang="en-US" dirty="0"/>
              <a:t>Afterschool Snack</a:t>
            </a:r>
          </a:p>
          <a:p>
            <a:pPr lvl="1"/>
            <a:r>
              <a:rPr lang="en-US" dirty="0"/>
              <a:t>Food Distribution</a:t>
            </a:r>
          </a:p>
          <a:p>
            <a:pPr lvl="1"/>
            <a:r>
              <a:rPr lang="en-US" dirty="0"/>
              <a:t>Seamless Summer Option (SSO)</a:t>
            </a:r>
            <a:endParaRPr lang="en-US" sz="1100" dirty="0"/>
          </a:p>
          <a:p>
            <a:r>
              <a:rPr lang="en-US" dirty="0"/>
              <a:t>12</a:t>
            </a:r>
          </a:p>
          <a:p>
            <a:r>
              <a:rPr lang="en-US" dirty="0"/>
              <a:t>5101</a:t>
            </a:r>
          </a:p>
          <a:p>
            <a:r>
              <a:rPr lang="en-US" dirty="0"/>
              <a:t>5110</a:t>
            </a:r>
          </a:p>
          <a:p>
            <a:r>
              <a:rPr lang="en-US" dirty="0"/>
              <a:t>4210</a:t>
            </a:r>
          </a:p>
          <a:p>
            <a:r>
              <a:rPr lang="en-US" dirty="0"/>
              <a:t>8420</a:t>
            </a:r>
          </a:p>
          <a:p>
            <a:endParaRPr lang="en-US" dirty="0"/>
          </a:p>
          <a:p>
            <a:r>
              <a:rPr lang="en-US" sz="1500" dirty="0">
                <a:hlinkClick r:id="rId3"/>
              </a:rPr>
              <a:t>Financial Management Handbook 2021 (alabamaachieves.org)</a:t>
            </a:r>
            <a:endParaRPr lang="en-US" sz="1500" dirty="0"/>
          </a:p>
        </p:txBody>
      </p:sp>
      <p:sp>
        <p:nvSpPr>
          <p:cNvPr id="5" name="Slide Number Placeholder 4">
            <a:extLst>
              <a:ext uri="{FF2B5EF4-FFF2-40B4-BE49-F238E27FC236}">
                <a16:creationId xmlns:a16="http://schemas.microsoft.com/office/drawing/2014/main" id="{CE177DA8-77A6-4102-B97F-26315D9D97E4}"/>
              </a:ext>
            </a:extLst>
          </p:cNvPr>
          <p:cNvSpPr>
            <a:spLocks noGrp="1"/>
          </p:cNvSpPr>
          <p:nvPr>
            <p:ph type="sldNum" sz="quarter" idx="12"/>
          </p:nvPr>
        </p:nvSpPr>
        <p:spPr/>
        <p:txBody>
          <a:bodyPr/>
          <a:lstStyle/>
          <a:p>
            <a:fld id="{73F3FA1D-00FC-4748-8435-6A84DB55078D}" type="slidenum">
              <a:rPr lang="en-US" smtClean="0"/>
              <a:pPr/>
              <a:t>7</a:t>
            </a:fld>
            <a:endParaRPr lang="en-US" dirty="0"/>
          </a:p>
        </p:txBody>
      </p:sp>
      <p:sp>
        <p:nvSpPr>
          <p:cNvPr id="7" name="TextBox 6">
            <a:extLst>
              <a:ext uri="{FF2B5EF4-FFF2-40B4-BE49-F238E27FC236}">
                <a16:creationId xmlns:a16="http://schemas.microsoft.com/office/drawing/2014/main" id="{8A53F337-E8CA-46B0-9A52-E9A25208552E}"/>
              </a:ext>
            </a:extLst>
          </p:cNvPr>
          <p:cNvSpPr txBox="1"/>
          <p:nvPr/>
        </p:nvSpPr>
        <p:spPr>
          <a:xfrm>
            <a:off x="2286000" y="3203032"/>
            <a:ext cx="4572000" cy="461665"/>
          </a:xfrm>
          <a:prstGeom prst="rect">
            <a:avLst/>
          </a:prstGeom>
          <a:noFill/>
        </p:spPr>
        <p:txBody>
          <a:bodyPr wrap="square">
            <a:spAutoFit/>
          </a:bodyPr>
          <a:lstStyle/>
          <a:p>
            <a:endParaRPr lang="en-US" dirty="0"/>
          </a:p>
        </p:txBody>
      </p:sp>
      <p:sp>
        <p:nvSpPr>
          <p:cNvPr id="9" name="TextBox 8">
            <a:extLst>
              <a:ext uri="{FF2B5EF4-FFF2-40B4-BE49-F238E27FC236}">
                <a16:creationId xmlns:a16="http://schemas.microsoft.com/office/drawing/2014/main" id="{DA74878E-134D-4FFF-AA1A-3C1E4F6076CF}"/>
              </a:ext>
            </a:extLst>
          </p:cNvPr>
          <p:cNvSpPr txBox="1"/>
          <p:nvPr/>
        </p:nvSpPr>
        <p:spPr>
          <a:xfrm flipH="1" flipV="1">
            <a:off x="6858000" y="3664697"/>
            <a:ext cx="1143000" cy="1593103"/>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58486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solidFill>
              </a:rPr>
              <a:t>Non-Profit Food Service</a:t>
            </a:r>
          </a:p>
        </p:txBody>
      </p:sp>
      <p:sp>
        <p:nvSpPr>
          <p:cNvPr id="3" name="Content Placeholder 2"/>
          <p:cNvSpPr>
            <a:spLocks noGrp="1"/>
          </p:cNvSpPr>
          <p:nvPr>
            <p:ph sz="half" idx="1"/>
          </p:nvPr>
        </p:nvSpPr>
        <p:spPr/>
        <p:txBody>
          <a:bodyPr>
            <a:normAutofit fontScale="92500" lnSpcReduction="20000"/>
          </a:bodyPr>
          <a:lstStyle/>
          <a:p>
            <a:pPr>
              <a:lnSpc>
                <a:spcPct val="90000"/>
              </a:lnSpc>
            </a:pPr>
            <a:r>
              <a:rPr lang="en-US" sz="2800" dirty="0"/>
              <a:t>Observe limitations on:</a:t>
            </a:r>
          </a:p>
          <a:p>
            <a:pPr marL="742950" lvl="1">
              <a:lnSpc>
                <a:spcPct val="90000"/>
              </a:lnSpc>
            </a:pPr>
            <a:r>
              <a:rPr lang="en-US" sz="2800" dirty="0"/>
              <a:t>Food service revenues  210.14(a)</a:t>
            </a:r>
          </a:p>
          <a:p>
            <a:pPr marL="742950" lvl="1">
              <a:lnSpc>
                <a:spcPct val="90000"/>
              </a:lnSpc>
            </a:pPr>
            <a:r>
              <a:rPr lang="en-US" sz="2800" dirty="0"/>
              <a:t>Competitive foods</a:t>
            </a:r>
          </a:p>
          <a:p>
            <a:pPr marL="742950" lvl="1">
              <a:lnSpc>
                <a:spcPct val="90000"/>
              </a:lnSpc>
              <a:buNone/>
            </a:pPr>
            <a:r>
              <a:rPr lang="en-US" sz="2800" dirty="0"/>
              <a:t>	210.11(b)</a:t>
            </a:r>
          </a:p>
          <a:p>
            <a:pPr marL="742950" lvl="1">
              <a:lnSpc>
                <a:spcPct val="90000"/>
              </a:lnSpc>
            </a:pPr>
            <a:r>
              <a:rPr lang="en-US" sz="2800" dirty="0"/>
              <a:t>Maintain financial management system and account for all revenue and expenditures 210.14</a:t>
            </a:r>
          </a:p>
          <a:p>
            <a:pPr marL="742950" lvl="1">
              <a:lnSpc>
                <a:spcPct val="90000"/>
              </a:lnSpc>
              <a:buNone/>
            </a:pPr>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pPr>
              <a:lnSpc>
                <a:spcPct val="90000"/>
              </a:lnSpc>
            </a:pPr>
            <a:r>
              <a:rPr lang="en-US" sz="2800" dirty="0"/>
              <a:t>Money must be used for the meal program</a:t>
            </a:r>
          </a:p>
          <a:p>
            <a:pPr>
              <a:lnSpc>
                <a:spcPct val="90000"/>
              </a:lnSpc>
            </a:pPr>
            <a:endParaRPr lang="en-US" sz="2800" dirty="0"/>
          </a:p>
          <a:p>
            <a:pPr>
              <a:lnSpc>
                <a:spcPct val="90000"/>
              </a:lnSpc>
            </a:pPr>
            <a:r>
              <a:rPr lang="en-US" sz="2800" dirty="0"/>
              <a:t>Profits from competitive food must go to food service account</a:t>
            </a:r>
          </a:p>
          <a:p>
            <a:pPr>
              <a:lnSpc>
                <a:spcPct val="90000"/>
              </a:lnSpc>
            </a:pPr>
            <a:endParaRPr lang="en-US" dirty="0"/>
          </a:p>
          <a:p>
            <a:endParaRPr lang="en-US" dirty="0"/>
          </a:p>
        </p:txBody>
      </p:sp>
      <p:sp>
        <p:nvSpPr>
          <p:cNvPr id="5" name="Slide Number Placeholder 4"/>
          <p:cNvSpPr>
            <a:spLocks noGrp="1"/>
          </p:cNvSpPr>
          <p:nvPr>
            <p:ph type="sldNum" sz="quarter" idx="12"/>
          </p:nvPr>
        </p:nvSpPr>
        <p:spPr/>
        <p:txBody>
          <a:bodyPr>
            <a:normAutofit fontScale="47500" lnSpcReduction="20000"/>
          </a:bodyPr>
          <a:lstStyle/>
          <a:p>
            <a:fld id="{73F3FA1D-00FC-4748-8435-6A84DB55078D}" type="slidenum">
              <a:rPr lang="en-US" smtClean="0"/>
              <a:pPr/>
              <a:t>8</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328" y="533400"/>
            <a:ext cx="8839200" cy="990600"/>
          </a:xfrm>
        </p:spPr>
        <p:txBody>
          <a:bodyPr>
            <a:normAutofit fontScale="90000"/>
          </a:bodyPr>
          <a:lstStyle/>
          <a:p>
            <a:r>
              <a:rPr lang="en-US" sz="4200" dirty="0">
                <a:solidFill>
                  <a:schemeClr val="accent6"/>
                </a:solidFill>
              </a:rPr>
              <a:t>Unpaid Meal Charges: </a:t>
            </a:r>
            <a:br>
              <a:rPr lang="en-US" sz="4200" dirty="0">
                <a:solidFill>
                  <a:schemeClr val="accent6"/>
                </a:solidFill>
              </a:rPr>
            </a:br>
            <a:r>
              <a:rPr lang="en-US" sz="4200" dirty="0">
                <a:solidFill>
                  <a:schemeClr val="accent6"/>
                </a:solidFill>
              </a:rPr>
              <a:t>Policy Guidance</a:t>
            </a:r>
          </a:p>
        </p:txBody>
      </p:sp>
      <p:sp>
        <p:nvSpPr>
          <p:cNvPr id="4" name="Content Placeholder 3"/>
          <p:cNvSpPr>
            <a:spLocks noGrp="1"/>
          </p:cNvSpPr>
          <p:nvPr>
            <p:ph idx="1"/>
          </p:nvPr>
        </p:nvSpPr>
        <p:spPr>
          <a:xfrm>
            <a:off x="533400" y="1676400"/>
            <a:ext cx="8305800" cy="4876800"/>
          </a:xfrm>
        </p:spPr>
        <p:txBody>
          <a:bodyPr>
            <a:normAutofit/>
          </a:bodyPr>
          <a:lstStyle/>
          <a:p>
            <a:r>
              <a:rPr lang="en-US" sz="2600" b="1" dirty="0">
                <a:solidFill>
                  <a:schemeClr val="tx2"/>
                </a:solidFill>
              </a:rPr>
              <a:t>SP 46-2016: Local Meal Charge Policies</a:t>
            </a:r>
          </a:p>
          <a:p>
            <a:pPr lvl="1"/>
            <a:r>
              <a:rPr lang="en-US" dirty="0"/>
              <a:t>Requires all SFAs operating the school meal </a:t>
            </a:r>
            <a:br>
              <a:rPr lang="en-US" dirty="0"/>
            </a:br>
            <a:r>
              <a:rPr lang="en-US" dirty="0"/>
              <a:t>programs to have a written meal charge policy in </a:t>
            </a:r>
            <a:br>
              <a:rPr lang="en-US" dirty="0"/>
            </a:br>
            <a:r>
              <a:rPr lang="en-US" dirty="0"/>
              <a:t>place by school year 2017-2018</a:t>
            </a:r>
          </a:p>
          <a:p>
            <a:r>
              <a:rPr lang="en-US" sz="2600" b="1" dirty="0">
                <a:solidFill>
                  <a:schemeClr val="tx2"/>
                </a:solidFill>
              </a:rPr>
              <a:t>SP 47-2016: Clarification on Collection of </a:t>
            </a:r>
            <a:br>
              <a:rPr lang="en-US" sz="2600" b="1" dirty="0">
                <a:solidFill>
                  <a:schemeClr val="tx2"/>
                </a:solidFill>
              </a:rPr>
            </a:br>
            <a:r>
              <a:rPr lang="en-US" sz="2600" b="1" dirty="0">
                <a:solidFill>
                  <a:schemeClr val="tx2"/>
                </a:solidFill>
              </a:rPr>
              <a:t>Delinquent Meal Payments </a:t>
            </a:r>
          </a:p>
          <a:p>
            <a:pPr lvl="1"/>
            <a:r>
              <a:rPr lang="en-US" dirty="0"/>
              <a:t>Clarifies how unpaid meal charges must be handled when debt is determined to be uncollectable </a:t>
            </a:r>
          </a:p>
          <a:p>
            <a:r>
              <a:rPr lang="en-US" sz="2600" b="1" dirty="0">
                <a:solidFill>
                  <a:schemeClr val="tx2"/>
                </a:solidFill>
              </a:rPr>
              <a:t>SP 23-2017: Unpaid Meal Charges: Guidance and Q&amp;A</a:t>
            </a:r>
          </a:p>
          <a:p>
            <a:pPr lvl="1"/>
            <a:r>
              <a:rPr lang="en-US" dirty="0"/>
              <a:t>Addresses other key questions related to unpaid meal charges and alternate meals</a:t>
            </a:r>
          </a:p>
        </p:txBody>
      </p:sp>
      <p:sp>
        <p:nvSpPr>
          <p:cNvPr id="3" name="Slide Number Placeholder 2"/>
          <p:cNvSpPr>
            <a:spLocks noGrp="1"/>
          </p:cNvSpPr>
          <p:nvPr>
            <p:ph type="sldNum" sz="quarter" idx="12"/>
          </p:nvPr>
        </p:nvSpPr>
        <p:spPr/>
        <p:txBody>
          <a:bodyPr>
            <a:normAutofit fontScale="47500" lnSpcReduction="20000"/>
          </a:bodyPr>
          <a:lstStyle/>
          <a:p>
            <a:fld id="{73F3FA1D-00FC-4748-8435-6A84DB55078D}" type="slidenum">
              <a:rPr lang="en-US" smtClean="0"/>
              <a:pPr/>
              <a:t>9</a:t>
            </a:fld>
            <a:endParaRPr lang="en-US" dirty="0"/>
          </a:p>
        </p:txBody>
      </p:sp>
    </p:spTree>
    <p:extLst>
      <p:ext uri="{BB962C8B-B14F-4D97-AF65-F5344CB8AC3E}">
        <p14:creationId xmlns:p14="http://schemas.microsoft.com/office/powerpoint/2010/main" val="184856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AASBO Program Session</Template>
  <TotalTime>13186</TotalTime>
  <Words>5291</Words>
  <Application>Microsoft Macintosh PowerPoint</Application>
  <PresentationFormat>On-screen Show (4:3)</PresentationFormat>
  <Paragraphs>556</Paragraphs>
  <Slides>39</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Constantia</vt:lpstr>
      <vt:lpstr>Source Sans Pro</vt:lpstr>
      <vt:lpstr>Times New Roman</vt:lpstr>
      <vt:lpstr>Trebuchet MS</vt:lpstr>
      <vt:lpstr>Wingdings</vt:lpstr>
      <vt:lpstr>Wingdings 2</vt:lpstr>
      <vt:lpstr>Cooking 16x9</vt:lpstr>
      <vt:lpstr>Federal Child Nutrition Programs</vt:lpstr>
      <vt:lpstr>Objectives</vt:lpstr>
      <vt:lpstr>Child Nutrition Programs</vt:lpstr>
      <vt:lpstr>Legislative Authority</vt:lpstr>
      <vt:lpstr>Regulative Authority</vt:lpstr>
      <vt:lpstr>The National School Lunch Program (NSLP)</vt:lpstr>
      <vt:lpstr>NSLP Codes</vt:lpstr>
      <vt:lpstr>Non-Profit Food Service</vt:lpstr>
      <vt:lpstr>Unpaid Meal Charges:  Policy Guidance</vt:lpstr>
      <vt:lpstr>Claims for Reimbursement </vt:lpstr>
      <vt:lpstr>Equity in School Lunch Pricing/Nonprogram Foods Revenue</vt:lpstr>
      <vt:lpstr>Administrative Reviews</vt:lpstr>
      <vt:lpstr>Special Provision Options: Community Eligibility Provision (CEP) and Provisions 1, 2, 3 </vt:lpstr>
      <vt:lpstr>Community Eligibility Provision (CEP)</vt:lpstr>
      <vt:lpstr>LEA Eligibility for CEP</vt:lpstr>
      <vt:lpstr>How Does the CEP Work?</vt:lpstr>
      <vt:lpstr>How Does the CEP Work?</vt:lpstr>
      <vt:lpstr>Provision 1: Simplified Applications</vt:lpstr>
      <vt:lpstr>Provision 2: Simplified Counting and Claiming</vt:lpstr>
      <vt:lpstr>Provision 3:  Simplified Counting and Claiming</vt:lpstr>
      <vt:lpstr>The School Breakfast Program</vt:lpstr>
      <vt:lpstr>SBP Codes</vt:lpstr>
      <vt:lpstr>Breakfast/Lunch Similarities</vt:lpstr>
      <vt:lpstr>Fresh Fruit and Vegetable Program (FFVP)</vt:lpstr>
      <vt:lpstr>FFVP Codes</vt:lpstr>
      <vt:lpstr>FFVP School Selection Criteria</vt:lpstr>
      <vt:lpstr>NSLP Afterschool Snack Service</vt:lpstr>
      <vt:lpstr>NSLP Afterschool Snack Service</vt:lpstr>
      <vt:lpstr>The Child and Adult Care Food Program (CACFP) and  Summer Food Service Program (SFSP)</vt:lpstr>
      <vt:lpstr>CACFP Codes</vt:lpstr>
      <vt:lpstr>What Does the Child And Care Food Program (CACFP) Do?</vt:lpstr>
      <vt:lpstr>CACFP At-Risk Afterschool Meals</vt:lpstr>
      <vt:lpstr>The Summer Food Service Program (SFSP)</vt:lpstr>
      <vt:lpstr>SFSP Advantages</vt:lpstr>
      <vt:lpstr>SFSP Codes</vt:lpstr>
      <vt:lpstr>Seamless Summer Option (SSO)</vt:lpstr>
      <vt:lpstr>Seamless Summer Option (SSO)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child nutrition programs</dc:title>
  <dc:creator>Windows User</dc:creator>
  <cp:lastModifiedBy>Brenda Mendiola</cp:lastModifiedBy>
  <cp:revision>529</cp:revision>
  <dcterms:created xsi:type="dcterms:W3CDTF">2012-11-20T21:39:32Z</dcterms:created>
  <dcterms:modified xsi:type="dcterms:W3CDTF">2023-06-27T17:00:04Z</dcterms:modified>
</cp:coreProperties>
</file>