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82" r:id="rId1"/>
    <p:sldMasterId id="2147483994" r:id="rId2"/>
    <p:sldMasterId id="2147484011" r:id="rId3"/>
  </p:sldMasterIdLst>
  <p:notesMasterIdLst>
    <p:notesMasterId r:id="rId31"/>
  </p:notesMasterIdLst>
  <p:sldIdLst>
    <p:sldId id="256" r:id="rId4"/>
    <p:sldId id="774" r:id="rId5"/>
    <p:sldId id="808" r:id="rId6"/>
    <p:sldId id="809" r:id="rId7"/>
    <p:sldId id="323" r:id="rId8"/>
    <p:sldId id="326" r:id="rId9"/>
    <p:sldId id="327" r:id="rId10"/>
    <p:sldId id="328" r:id="rId11"/>
    <p:sldId id="258" r:id="rId12"/>
    <p:sldId id="279" r:id="rId13"/>
    <p:sldId id="310" r:id="rId14"/>
    <p:sldId id="320" r:id="rId15"/>
    <p:sldId id="281" r:id="rId16"/>
    <p:sldId id="316" r:id="rId17"/>
    <p:sldId id="317" r:id="rId18"/>
    <p:sldId id="318" r:id="rId19"/>
    <p:sldId id="334" r:id="rId20"/>
    <p:sldId id="319" r:id="rId21"/>
    <p:sldId id="325" r:id="rId22"/>
    <p:sldId id="331" r:id="rId23"/>
    <p:sldId id="329" r:id="rId24"/>
    <p:sldId id="278" r:id="rId25"/>
    <p:sldId id="332" r:id="rId26"/>
    <p:sldId id="333" r:id="rId27"/>
    <p:sldId id="810" r:id="rId28"/>
    <p:sldId id="321" r:id="rId29"/>
    <p:sldId id="813" r:id="rId30"/>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DC97AA-14F0-4D2E-A746-B5186D2647AC}" v="8" dt="2023-06-26T18:19:08.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68" autoAdjust="0"/>
    <p:restoredTop sz="70340" autoAdjust="0"/>
  </p:normalViewPr>
  <p:slideViewPr>
    <p:cSldViewPr snapToGrid="0">
      <p:cViewPr varScale="1">
        <p:scale>
          <a:sx n="88" d="100"/>
          <a:sy n="88" d="100"/>
        </p:scale>
        <p:origin x="1744" y="176"/>
      </p:cViewPr>
      <p:guideLst/>
    </p:cSldViewPr>
  </p:slideViewPr>
  <p:outlineViewPr>
    <p:cViewPr>
      <p:scale>
        <a:sx n="33" d="100"/>
        <a:sy n="33" d="100"/>
      </p:scale>
      <p:origin x="0" y="-11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48" tIns="46475" rIns="92948" bIns="46475" rtlCol="0"/>
          <a:lstStyle>
            <a:lvl1pPr algn="l">
              <a:defRPr sz="1200"/>
            </a:lvl1pPr>
          </a:lstStyle>
          <a:p>
            <a:endParaRPr lang="en-US"/>
          </a:p>
        </p:txBody>
      </p:sp>
      <p:sp>
        <p:nvSpPr>
          <p:cNvPr id="3" name="Date Placeholder 2"/>
          <p:cNvSpPr>
            <a:spLocks noGrp="1"/>
          </p:cNvSpPr>
          <p:nvPr>
            <p:ph type="dt" idx="1"/>
          </p:nvPr>
        </p:nvSpPr>
        <p:spPr>
          <a:xfrm>
            <a:off x="3956551" y="0"/>
            <a:ext cx="3026833" cy="465797"/>
          </a:xfrm>
          <a:prstGeom prst="rect">
            <a:avLst/>
          </a:prstGeom>
        </p:spPr>
        <p:txBody>
          <a:bodyPr vert="horz" lIns="92948" tIns="46475" rIns="92948" bIns="46475" rtlCol="0"/>
          <a:lstStyle>
            <a:lvl1pPr algn="r">
              <a:defRPr sz="1200"/>
            </a:lvl1pPr>
          </a:lstStyle>
          <a:p>
            <a:fld id="{49230CE9-D8F4-470B-8711-D0028B5E6A30}" type="datetimeFigureOut">
              <a:rPr lang="en-US" smtClean="0"/>
              <a:t>6/26/23</a:t>
            </a:fld>
            <a:endParaRPr lang="en-US"/>
          </a:p>
        </p:txBody>
      </p:sp>
      <p:sp>
        <p:nvSpPr>
          <p:cNvPr id="4" name="Slide Image Placeholder 3"/>
          <p:cNvSpPr>
            <a:spLocks noGrp="1" noRot="1" noChangeAspect="1"/>
          </p:cNvSpPr>
          <p:nvPr>
            <p:ph type="sldImg" idx="2"/>
          </p:nvPr>
        </p:nvSpPr>
        <p:spPr>
          <a:xfrm>
            <a:off x="709613" y="1160463"/>
            <a:ext cx="5565775" cy="3132137"/>
          </a:xfrm>
          <a:prstGeom prst="rect">
            <a:avLst/>
          </a:prstGeom>
          <a:noFill/>
          <a:ln w="12700">
            <a:solidFill>
              <a:prstClr val="black"/>
            </a:solidFill>
          </a:ln>
        </p:spPr>
        <p:txBody>
          <a:bodyPr vert="horz" lIns="92948" tIns="46475" rIns="92948" bIns="46475" rtlCol="0" anchor="ctr"/>
          <a:lstStyle/>
          <a:p>
            <a:endParaRPr lang="en-US"/>
          </a:p>
        </p:txBody>
      </p:sp>
      <p:sp>
        <p:nvSpPr>
          <p:cNvPr id="5" name="Notes Placeholder 4"/>
          <p:cNvSpPr>
            <a:spLocks noGrp="1"/>
          </p:cNvSpPr>
          <p:nvPr>
            <p:ph type="body" sz="quarter" idx="3"/>
          </p:nvPr>
        </p:nvSpPr>
        <p:spPr>
          <a:xfrm>
            <a:off x="698500" y="4467780"/>
            <a:ext cx="5588000" cy="3655457"/>
          </a:xfrm>
          <a:prstGeom prst="rect">
            <a:avLst/>
          </a:prstGeom>
        </p:spPr>
        <p:txBody>
          <a:bodyPr vert="horz" lIns="92948" tIns="46475" rIns="92948" bIns="464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6"/>
            <a:ext cx="3026833" cy="465796"/>
          </a:xfrm>
          <a:prstGeom prst="rect">
            <a:avLst/>
          </a:prstGeom>
        </p:spPr>
        <p:txBody>
          <a:bodyPr vert="horz" lIns="92948" tIns="46475" rIns="92948" bIns="46475"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6"/>
            <a:ext cx="3026833" cy="465796"/>
          </a:xfrm>
          <a:prstGeom prst="rect">
            <a:avLst/>
          </a:prstGeom>
        </p:spPr>
        <p:txBody>
          <a:bodyPr vert="horz" lIns="92948" tIns="46475" rIns="92948" bIns="46475" rtlCol="0" anchor="b"/>
          <a:lstStyle>
            <a:lvl1pPr algn="r">
              <a:defRPr sz="1200"/>
            </a:lvl1pPr>
          </a:lstStyle>
          <a:p>
            <a:fld id="{84413A65-F099-41D8-8054-EF43DA52279F}" type="slidenum">
              <a:rPr lang="en-US" smtClean="0"/>
              <a:t>‹#›</a:t>
            </a:fld>
            <a:endParaRPr lang="en-US"/>
          </a:p>
        </p:txBody>
      </p:sp>
    </p:spTree>
    <p:extLst>
      <p:ext uri="{BB962C8B-B14F-4D97-AF65-F5344CB8AC3E}">
        <p14:creationId xmlns:p14="http://schemas.microsoft.com/office/powerpoint/2010/main" val="249210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spc="-25" dirty="0"/>
              <a:t> </a:t>
            </a:r>
            <a:r>
              <a:rPr lang="en-US" dirty="0"/>
              <a:t>bit</a:t>
            </a:r>
            <a:r>
              <a:rPr lang="en-US" spc="-30" dirty="0"/>
              <a:t> </a:t>
            </a:r>
            <a:r>
              <a:rPr lang="en-US" dirty="0"/>
              <a:t>of</a:t>
            </a:r>
            <a:r>
              <a:rPr lang="en-US" spc="-20" dirty="0"/>
              <a:t> </a:t>
            </a:r>
            <a:r>
              <a:rPr lang="en-US" dirty="0"/>
              <a:t>recent</a:t>
            </a:r>
            <a:r>
              <a:rPr lang="en-US" spc="-35" dirty="0"/>
              <a:t> </a:t>
            </a:r>
            <a:r>
              <a:rPr lang="en-US" dirty="0"/>
              <a:t>history</a:t>
            </a:r>
            <a:r>
              <a:rPr lang="en-US" spc="-45" dirty="0"/>
              <a:t> </a:t>
            </a:r>
            <a:r>
              <a:rPr lang="en-US" dirty="0"/>
              <a:t>.</a:t>
            </a:r>
            <a:r>
              <a:rPr lang="en-US" spc="-30" dirty="0"/>
              <a:t> </a:t>
            </a:r>
            <a:r>
              <a:rPr lang="en-US" dirty="0"/>
              <a:t>.</a:t>
            </a:r>
            <a:r>
              <a:rPr lang="en-US" spc="-15" dirty="0"/>
              <a:t> </a:t>
            </a:r>
            <a:r>
              <a:rPr lang="en-US" spc="-50" dirty="0"/>
              <a:t>.</a:t>
            </a:r>
          </a:p>
          <a:p>
            <a:r>
              <a:rPr lang="en-US" dirty="0"/>
              <a:t>The Strengthening Career and Technical Education in the 21st Century Act (SCATE, or Perkins V) was signed into law in July of 2018.</a:t>
            </a:r>
          </a:p>
          <a:p>
            <a:r>
              <a:rPr lang="en-US" dirty="0"/>
              <a:t>SCATE reauthorized and significantly revised The Carl D. Perkins Career and Technical Education Act of 2006.</a:t>
            </a:r>
          </a:p>
          <a:p>
            <a:r>
              <a:rPr lang="en-US" dirty="0"/>
              <a:t>2019-20 was a transition year between Perkins IV and Perkins V.</a:t>
            </a:r>
          </a:p>
          <a:p>
            <a:r>
              <a:rPr lang="en-US" dirty="0"/>
              <a:t>Alabama’s Four Year State Plan for Perkins Implementation was approved by the U.S. Department of Education in 2020.</a:t>
            </a:r>
          </a:p>
          <a:p>
            <a:r>
              <a:rPr lang="en-US" dirty="0"/>
              <a:t>Full implementation of Perkins V began July 1, 2020.</a:t>
            </a:r>
          </a:p>
          <a:p>
            <a:endParaRPr lang="en-US" dirty="0"/>
          </a:p>
        </p:txBody>
      </p:sp>
      <p:sp>
        <p:nvSpPr>
          <p:cNvPr id="4" name="Slide Number Placeholder 3"/>
          <p:cNvSpPr>
            <a:spLocks noGrp="1"/>
          </p:cNvSpPr>
          <p:nvPr>
            <p:ph type="sldNum" sz="quarter" idx="5"/>
          </p:nvPr>
        </p:nvSpPr>
        <p:spPr/>
        <p:txBody>
          <a:bodyPr/>
          <a:lstStyle/>
          <a:p>
            <a:fld id="{84413A65-F099-41D8-8054-EF43DA52279F}" type="slidenum">
              <a:rPr lang="en-US" smtClean="0"/>
              <a:t>10</a:t>
            </a:fld>
            <a:endParaRPr lang="en-US"/>
          </a:p>
        </p:txBody>
      </p:sp>
    </p:spTree>
    <p:extLst>
      <p:ext uri="{BB962C8B-B14F-4D97-AF65-F5344CB8AC3E}">
        <p14:creationId xmlns:p14="http://schemas.microsoft.com/office/powerpoint/2010/main" val="190778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13A65-F099-41D8-8054-EF43DA52279F}" type="slidenum">
              <a:rPr lang="en-US" smtClean="0"/>
              <a:t>17</a:t>
            </a:fld>
            <a:endParaRPr lang="en-US"/>
          </a:p>
        </p:txBody>
      </p:sp>
    </p:spTree>
    <p:extLst>
      <p:ext uri="{BB962C8B-B14F-4D97-AF65-F5344CB8AC3E}">
        <p14:creationId xmlns:p14="http://schemas.microsoft.com/office/powerpoint/2010/main" val="142198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C849-1484-4A26-85B6-FFF62B2242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55DD56-6F9E-4D96-B53B-79BA75DDE4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908A6-9C41-442F-B7D2-2DB4D4A8162E}"/>
              </a:ext>
            </a:extLst>
          </p:cNvPr>
          <p:cNvSpPr>
            <a:spLocks noGrp="1"/>
          </p:cNvSpPr>
          <p:nvPr>
            <p:ph type="dt" sz="half" idx="10"/>
          </p:nvPr>
        </p:nvSpPr>
        <p:spPr/>
        <p:txBody>
          <a:bodyPr/>
          <a:lstStyle/>
          <a:p>
            <a:fld id="{2B135F91-75C9-4595-8711-63DF4535B58E}" type="datetime1">
              <a:rPr lang="en-US" smtClean="0"/>
              <a:t>6/26/23</a:t>
            </a:fld>
            <a:endParaRPr lang="en-US" dirty="0"/>
          </a:p>
        </p:txBody>
      </p:sp>
      <p:sp>
        <p:nvSpPr>
          <p:cNvPr id="5" name="Footer Placeholder 4">
            <a:extLst>
              <a:ext uri="{FF2B5EF4-FFF2-40B4-BE49-F238E27FC236}">
                <a16:creationId xmlns:a16="http://schemas.microsoft.com/office/drawing/2014/main" id="{ACBCAE4A-15D4-4F91-A568-BD6249F2E8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642A32-01B9-4BE0-BF4A-5BC119DC8693}"/>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7451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3C33-EDE3-4751-8B28-0505A0792A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FA0045-A7FB-43E5-84BD-17896B3A2F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8B0C61-03E9-45FF-A4CF-6A4725FD36C8}"/>
              </a:ext>
            </a:extLst>
          </p:cNvPr>
          <p:cNvSpPr>
            <a:spLocks noGrp="1"/>
          </p:cNvSpPr>
          <p:nvPr>
            <p:ph type="dt" sz="half" idx="10"/>
          </p:nvPr>
        </p:nvSpPr>
        <p:spPr/>
        <p:txBody>
          <a:bodyPr/>
          <a:lstStyle/>
          <a:p>
            <a:fld id="{3847CCE0-5292-48AF-9218-032D607D5C13}" type="datetime1">
              <a:rPr lang="en-US" smtClean="0"/>
              <a:t>6/26/23</a:t>
            </a:fld>
            <a:endParaRPr lang="en-US" dirty="0"/>
          </a:p>
        </p:txBody>
      </p:sp>
      <p:sp>
        <p:nvSpPr>
          <p:cNvPr id="5" name="Footer Placeholder 4">
            <a:extLst>
              <a:ext uri="{FF2B5EF4-FFF2-40B4-BE49-F238E27FC236}">
                <a16:creationId xmlns:a16="http://schemas.microsoft.com/office/drawing/2014/main" id="{0AF24FED-E8A8-4750-82B6-07632685C5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26460A-3457-4064-9839-8C5D2A30178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35293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B3931E-7B56-4A8C-B475-68B9CD0EAF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B846FE-FF0A-462C-A8B4-28B787BED1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D14FD-59D1-44F6-AB44-8EF64266D284}"/>
              </a:ext>
            </a:extLst>
          </p:cNvPr>
          <p:cNvSpPr>
            <a:spLocks noGrp="1"/>
          </p:cNvSpPr>
          <p:nvPr>
            <p:ph type="dt" sz="half" idx="10"/>
          </p:nvPr>
        </p:nvSpPr>
        <p:spPr/>
        <p:txBody>
          <a:bodyPr/>
          <a:lstStyle/>
          <a:p>
            <a:fld id="{FC5351D0-FB18-454A-92C2-8011F66B5F85}" type="datetime1">
              <a:rPr lang="en-US" smtClean="0"/>
              <a:t>6/26/23</a:t>
            </a:fld>
            <a:endParaRPr lang="en-US" dirty="0"/>
          </a:p>
        </p:txBody>
      </p:sp>
      <p:sp>
        <p:nvSpPr>
          <p:cNvPr id="5" name="Footer Placeholder 4">
            <a:extLst>
              <a:ext uri="{FF2B5EF4-FFF2-40B4-BE49-F238E27FC236}">
                <a16:creationId xmlns:a16="http://schemas.microsoft.com/office/drawing/2014/main" id="{BBF31069-318C-4CF6-9581-5DBE0ECF22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572637-93FC-47DA-A939-14A0AB59A2A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85670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anchor="b"/>
          <a:lstStyle>
            <a:lvl1pPr>
              <a:defRPr sz="5400"/>
            </a:lvl1pPr>
          </a:lstStyle>
          <a:p>
            <a:r>
              <a:rPr lang="en-US" noProof="0"/>
              <a:t>Click to edit Master title style</a:t>
            </a:r>
          </a:p>
        </p:txBody>
      </p:sp>
      <p:sp>
        <p:nvSpPr>
          <p:cNvPr id="3" name="Subtitle 2"/>
          <p:cNvSpPr>
            <a:spLocks noGrp="1"/>
          </p:cNvSpPr>
          <p:nvPr userDrawn="1">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userDrawn="1">
            <p:ph type="dt" sz="half" idx="10"/>
          </p:nvPr>
        </p:nvSpPr>
        <p:spPr>
          <a:xfrm rot="5400000">
            <a:off x="10089390" y="1792223"/>
            <a:ext cx="990599" cy="304799"/>
          </a:xfrm>
        </p:spPr>
        <p:txBody>
          <a:bodyPr anchor="t"/>
          <a:lstStyle>
            <a:lvl1pPr algn="l">
              <a:defRPr b="0" i="0">
                <a:solidFill>
                  <a:schemeClr val="bg1"/>
                </a:solidFill>
              </a:defRPr>
            </a:lvl1pPr>
          </a:lstStyle>
          <a:p>
            <a:fld id="{75D0B1B9-C7DF-F64A-B488-12B3D5090923}" type="datetime1">
              <a:rPr lang="en-US" noProof="0" smtClean="0"/>
              <a:t>6/26/23</a:t>
            </a:fld>
            <a:endParaRPr lang="en-US" noProof="0"/>
          </a:p>
        </p:txBody>
      </p:sp>
      <p:sp>
        <p:nvSpPr>
          <p:cNvPr id="5" name="Footer Placeholder 4"/>
          <p:cNvSpPr>
            <a:spLocks noGrp="1"/>
          </p:cNvSpPr>
          <p:nvPr userDrawn="1">
            <p:ph type="ftr" sz="quarter" idx="11"/>
          </p:nvPr>
        </p:nvSpPr>
        <p:spPr>
          <a:xfrm rot="5400000">
            <a:off x="8959592" y="3226820"/>
            <a:ext cx="3859795" cy="304801"/>
          </a:xfrm>
        </p:spPr>
        <p:txBody>
          <a:bodyPr/>
          <a:lstStyle>
            <a:lvl1pPr>
              <a:defRPr b="0" i="0">
                <a:solidFill>
                  <a:schemeClr val="bg1"/>
                </a:solidFill>
              </a:defRPr>
            </a:lvl1pPr>
          </a:lstStyle>
          <a:p>
            <a:endParaRPr lang="en-US" noProof="0"/>
          </a:p>
        </p:txBody>
      </p:sp>
      <p:sp>
        <p:nvSpPr>
          <p:cNvPr id="10" name="Rectangle 9"/>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userDrawn="1">
            <p:ph type="sldNum" sz="quarter" idx="12"/>
          </p:nvPr>
        </p:nvSpPr>
        <p:spPr>
          <a:xfrm>
            <a:off x="10351008" y="292608"/>
            <a:ext cx="838199" cy="767687"/>
          </a:xfrm>
        </p:spPr>
        <p:txBody>
          <a:bodyPr/>
          <a:lstStyle>
            <a:lvl1pPr>
              <a:defRPr sz="2800" b="0" i="0">
                <a:latin typeface="+mj-lt"/>
              </a:defRPr>
            </a:lvl1p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3522954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06D41EE2-1449-2741-9D08-61623EFC2A0E}" type="datetime1">
              <a:rPr lang="en-US" noProof="0" smtClean="0"/>
              <a:t>6/26/23</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3584196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noProof="0"/>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DAF7560-49B8-714F-A7F1-D946D3E64C23}" type="datetime1">
              <a:rPr lang="en-US" noProof="0" smtClean="0"/>
              <a:t>6/26/23</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248487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7DD9237C-03C9-D843-906B-96D98C6B2D61}" type="datetime1">
              <a:rPr lang="en-US" noProof="0" smtClean="0"/>
              <a:t>6/26/23</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2079147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noProof="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noProof="0" smtClean="0"/>
              <a:t>6/26/23</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US" noProof="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US" noProof="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anchor="ctr">
            <a:normAutofit/>
          </a:bodyPr>
          <a:lstStyle>
            <a:lvl1pPr marL="0" indent="0" algn="ctr">
              <a:buNone/>
              <a:defRPr sz="1100" i="1"/>
            </a:lvl1pPr>
          </a:lstStyle>
          <a:p>
            <a:r>
              <a:rPr lang="en-US" noProof="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US" noProof="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anchor="ctr">
            <a:normAutofit/>
          </a:bodyPr>
          <a:lstStyle>
            <a:lvl1pPr marL="0" indent="0" algn="ctr">
              <a:buNone/>
              <a:defRPr sz="1100" i="1"/>
            </a:lvl1pPr>
          </a:lstStyle>
          <a:p>
            <a:r>
              <a:rPr lang="en-US" noProof="0"/>
              <a:t>Icon</a:t>
            </a:r>
          </a:p>
        </p:txBody>
      </p:sp>
    </p:spTree>
    <p:extLst>
      <p:ext uri="{BB962C8B-B14F-4D97-AF65-F5344CB8AC3E}">
        <p14:creationId xmlns:p14="http://schemas.microsoft.com/office/powerpoint/2010/main" val="4159544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US" noProof="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noProof="0" smtClean="0"/>
              <a:t>6/26/23</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a:t>Select Icon</a:t>
            </a:r>
          </a:p>
        </p:txBody>
      </p:sp>
    </p:spTree>
    <p:extLst>
      <p:ext uri="{BB962C8B-B14F-4D97-AF65-F5344CB8AC3E}">
        <p14:creationId xmlns:p14="http://schemas.microsoft.com/office/powerpoint/2010/main" val="3421312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US" noProof="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6/26/23</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3528863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anchor="ctr">
            <a:normAutofit/>
          </a:bodyPr>
          <a:lstStyle>
            <a:lvl1pPr marL="0" indent="0" algn="ctr">
              <a:buNone/>
              <a:defRPr sz="1200" i="1"/>
            </a:lvl1pPr>
          </a:lstStyle>
          <a:p>
            <a:r>
              <a:rPr lang="en-US" noProof="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anchor="ctr">
            <a:normAutofit/>
          </a:bodyPr>
          <a:lstStyle>
            <a:lvl1pPr marL="0" indent="0" algn="ctr">
              <a:buNone/>
              <a:defRPr sz="1200" i="1"/>
            </a:lvl1pPr>
          </a:lstStyle>
          <a:p>
            <a:r>
              <a:rPr lang="en-US" noProof="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6/26/23</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a:no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a:no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2108464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1C925-EE13-4306-8ACE-96491D6E4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5F1E3-39E1-4186-968B-80BFE72D90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E2AF8-4450-4DB9-B96F-15491BF9E141}"/>
              </a:ext>
            </a:extLst>
          </p:cNvPr>
          <p:cNvSpPr>
            <a:spLocks noGrp="1"/>
          </p:cNvSpPr>
          <p:nvPr>
            <p:ph type="dt" sz="half" idx="10"/>
          </p:nvPr>
        </p:nvSpPr>
        <p:spPr/>
        <p:txBody>
          <a:bodyPr/>
          <a:lstStyle/>
          <a:p>
            <a:fld id="{FEDF7DFF-9EC6-4018-8FF4-6CA6E3F88ABF}" type="datetime1">
              <a:rPr lang="en-US" smtClean="0"/>
              <a:t>6/26/23</a:t>
            </a:fld>
            <a:endParaRPr lang="en-US" dirty="0"/>
          </a:p>
        </p:txBody>
      </p:sp>
      <p:sp>
        <p:nvSpPr>
          <p:cNvPr id="5" name="Footer Placeholder 4">
            <a:extLst>
              <a:ext uri="{FF2B5EF4-FFF2-40B4-BE49-F238E27FC236}">
                <a16:creationId xmlns:a16="http://schemas.microsoft.com/office/drawing/2014/main" id="{BAD96D3E-1AA4-443B-99BE-C2A7B970A7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0D3191-EAA7-490C-96DD-6E7AA88B7C9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6775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anchor="ctr">
            <a:normAutofit/>
          </a:bodyPr>
          <a:lstStyle>
            <a:lvl1pPr marL="0" indent="0" algn="ctr">
              <a:buNone/>
              <a:defRPr sz="1200" i="1"/>
            </a:lvl1pPr>
          </a:lstStyle>
          <a:p>
            <a:r>
              <a:rPr lang="en-US" noProof="0"/>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anchor="ctr">
            <a:normAutofit/>
          </a:bodyPr>
          <a:lstStyle>
            <a:lvl1pPr marL="0" indent="0" algn="ctr">
              <a:buNone/>
              <a:defRPr sz="1200" i="1"/>
            </a:lvl1pPr>
          </a:lstStyle>
          <a:p>
            <a:r>
              <a:rPr lang="en-US" noProof="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8C369370-372E-0846-B090-5E6EF97A3B62}" type="datetime1">
              <a:rPr lang="en-US" noProof="0" smtClean="0"/>
              <a:t>6/26/23</a:t>
            </a:fld>
            <a:endParaRPr lang="en-US" noProof="0"/>
          </a:p>
        </p:txBody>
      </p:sp>
      <p:sp>
        <p:nvSpPr>
          <p:cNvPr id="5" name="Footer Placeholder 4"/>
          <p:cNvSpPr>
            <a:spLocks noGrp="1"/>
          </p:cNvSpPr>
          <p:nvPr>
            <p:ph type="ftr" sz="quarter" idx="11"/>
          </p:nvPr>
        </p:nvSpPr>
        <p:spPr/>
        <p:txBody>
          <a:bodyPr/>
          <a:lstStyle/>
          <a:p>
            <a:endParaRPr lang="en-US" noProof="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anchor="ctr">
            <a:noAutofit/>
          </a:bodyPr>
          <a:lstStyle>
            <a:lvl1pPr marL="0" indent="0" algn="l">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anchor="ctr">
            <a:noAutofit/>
          </a:bodyPr>
          <a:lstStyle>
            <a:lvl1pPr marL="0" indent="0" algn="l">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anchor="ctr">
            <a:noAutofit/>
          </a:bodyPr>
          <a:lstStyle>
            <a:lvl1pPr marL="0" indent="0" algn="l">
              <a:buNone/>
              <a:defRPr sz="1200"/>
            </a:lvl1pPr>
          </a:lstStyle>
          <a:p>
            <a:pPr lvl="0"/>
            <a:r>
              <a:rPr lang="en-US" noProof="0"/>
              <a:t>Edit bullet description</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anchor="ctr">
            <a:normAutofit/>
          </a:bodyPr>
          <a:lstStyle>
            <a:lvl1pPr marL="0" indent="0" algn="ctr">
              <a:buNone/>
              <a:defRPr sz="1200" i="1"/>
            </a:lvl1pPr>
          </a:lstStyle>
          <a:p>
            <a:r>
              <a:rPr lang="en-US" noProof="0"/>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anchor="ctr">
            <a:normAutofit/>
          </a:bodyPr>
          <a:lstStyle>
            <a:lvl1pPr marL="0" indent="0" algn="ctr">
              <a:buNone/>
              <a:defRPr sz="1200" i="1"/>
            </a:lvl1pPr>
          </a:lstStyle>
          <a:p>
            <a:r>
              <a:rPr lang="en-US" noProof="0"/>
              <a:t>Select Icon</a:t>
            </a:r>
          </a:p>
        </p:txBody>
      </p:sp>
    </p:spTree>
    <p:extLst>
      <p:ext uri="{BB962C8B-B14F-4D97-AF65-F5344CB8AC3E}">
        <p14:creationId xmlns:p14="http://schemas.microsoft.com/office/powerpoint/2010/main" val="2398035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6/26/23</a:t>
            </a:fld>
            <a:endParaRPr lang="en-US" noProof="0"/>
          </a:p>
        </p:txBody>
      </p:sp>
      <p:sp>
        <p:nvSpPr>
          <p:cNvPr id="6" name="Footer Placeholder 5"/>
          <p:cNvSpPr>
            <a:spLocks noGrp="1"/>
          </p:cNvSpPr>
          <p:nvPr>
            <p:ph type="ftr" sz="quarter" idx="11"/>
          </p:nvPr>
        </p:nvSpPr>
        <p:spPr/>
        <p:txBody>
          <a:bodyPr/>
          <a:lstStyle/>
          <a:p>
            <a:endParaRPr lang="en-US" noProof="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1023025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6/26/23</a:t>
            </a:fld>
            <a:endParaRPr lang="en-US" noProof="0"/>
          </a:p>
        </p:txBody>
      </p:sp>
      <p:sp>
        <p:nvSpPr>
          <p:cNvPr id="6" name="Footer Placeholder 5"/>
          <p:cNvSpPr>
            <a:spLocks noGrp="1"/>
          </p:cNvSpPr>
          <p:nvPr>
            <p:ph type="ftr" sz="quarter" idx="11"/>
          </p:nvPr>
        </p:nvSpPr>
        <p:spPr/>
        <p:txBody>
          <a:bodyPr/>
          <a:lstStyle/>
          <a:p>
            <a:endParaRPr lang="en-US" noProof="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584818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21B17C1C-DA5E-F743-826B-CB70C940D4E6}" type="datetime1">
              <a:rPr lang="en-US" noProof="0" smtClean="0"/>
              <a:t>6/26/23</a:t>
            </a:fld>
            <a:endParaRPr lang="en-US" noProof="0"/>
          </a:p>
        </p:txBody>
      </p:sp>
      <p:sp>
        <p:nvSpPr>
          <p:cNvPr id="6" name="Footer Placeholder 5"/>
          <p:cNvSpPr>
            <a:spLocks noGrp="1"/>
          </p:cNvSpPr>
          <p:nvPr>
            <p:ph type="ftr" sz="quarter" idx="11"/>
          </p:nvPr>
        </p:nvSpPr>
        <p:spPr/>
        <p:txBody>
          <a:bodyPr/>
          <a:lstStyle/>
          <a:p>
            <a:endParaRPr lang="en-US" noProof="0"/>
          </a:p>
        </p:txBody>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1393710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E6F10E4C-E478-1D40-94DF-17D7429B053A}" type="datetime1">
              <a:rPr lang="en-US" noProof="0" smtClean="0"/>
              <a:t>6/26/23</a:t>
            </a:fld>
            <a:endParaRPr lang="en-US" noProof="0"/>
          </a:p>
        </p:txBody>
      </p:sp>
      <p:sp>
        <p:nvSpPr>
          <p:cNvPr id="8" name="Footer Placeholder 7"/>
          <p:cNvSpPr>
            <a:spLocks noGrp="1"/>
          </p:cNvSpPr>
          <p:nvPr>
            <p:ph type="ftr" sz="quarter" idx="11"/>
          </p:nvPr>
        </p:nvSpPr>
        <p:spPr/>
        <p:txBody>
          <a:bodyPr/>
          <a:lstStyle/>
          <a:p>
            <a:endParaRPr lang="en-US" noProof="0"/>
          </a:p>
        </p:txBody>
      </p:sp>
      <p:sp>
        <p:nvSpPr>
          <p:cNvPr id="9" name="Slide Number Placeholder 8"/>
          <p:cNvSpPr>
            <a:spLocks noGrp="1"/>
          </p:cNvSpPr>
          <p:nvPr>
            <p:ph type="sldNum" sz="quarter" idx="12"/>
          </p:nvPr>
        </p:nvSpPr>
        <p:spPr/>
        <p:txBody>
          <a:body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2961826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6/26/23</a:t>
            </a:fld>
            <a:endParaRPr lang="en-US" noProof="0"/>
          </a:p>
        </p:txBody>
      </p:sp>
      <p:sp>
        <p:nvSpPr>
          <p:cNvPr id="4" name="Footer Placeholder 3"/>
          <p:cNvSpPr>
            <a:spLocks noGrp="1"/>
          </p:cNvSpPr>
          <p:nvPr>
            <p:ph type="ftr" sz="quarter" idx="11"/>
          </p:nvPr>
        </p:nvSpPr>
        <p:spPr/>
        <p:txBody>
          <a:bodyPr/>
          <a:lstStyle/>
          <a:p>
            <a:endParaRPr lang="en-US" noProof="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2097352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6/26/23</a:t>
            </a:fld>
            <a:endParaRPr lang="en-US" noProof="0"/>
          </a:p>
        </p:txBody>
      </p:sp>
      <p:sp>
        <p:nvSpPr>
          <p:cNvPr id="4" name="Footer Placeholder 3"/>
          <p:cNvSpPr>
            <a:spLocks noGrp="1"/>
          </p:cNvSpPr>
          <p:nvPr>
            <p:ph type="ftr" sz="quarter" idx="11"/>
          </p:nvPr>
        </p:nvSpPr>
        <p:spPr/>
        <p:txBody>
          <a:bodyPr/>
          <a:lstStyle/>
          <a:p>
            <a:endParaRPr lang="en-US" noProof="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a:p>
        </p:txBody>
      </p:sp>
      <p:sp>
        <p:nvSpPr>
          <p:cNvPr id="7" name="Text Placeholder 6">
            <a:extLst>
              <a:ext uri="{FF2B5EF4-FFF2-40B4-BE49-F238E27FC236}">
                <a16:creationId xmlns:a16="http://schemas.microsoft.com/office/drawing/2014/main" id="{575C1B7F-CD73-441E-89FC-46AA9E8B519B}"/>
              </a:ext>
            </a:extLst>
          </p:cNvPr>
          <p:cNvSpPr>
            <a:spLocks noGrp="1"/>
          </p:cNvSpPr>
          <p:nvPr>
            <p:ph type="body" sz="quarter" idx="13"/>
          </p:nvPr>
        </p:nvSpPr>
        <p:spPr>
          <a:xfrm>
            <a:off x="1764150" y="2406650"/>
            <a:ext cx="8663700" cy="3477682"/>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2694869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noProof="0" smtClean="0"/>
              <a:t>6/26/23</a:t>
            </a:fld>
            <a:endParaRPr lang="en-US" noProof="0"/>
          </a:p>
        </p:txBody>
      </p:sp>
      <p:sp>
        <p:nvSpPr>
          <p:cNvPr id="3" name="Footer Placeholder 2"/>
          <p:cNvSpPr>
            <a:spLocks noGrp="1"/>
          </p:cNvSpPr>
          <p:nvPr>
            <p:ph type="ftr" sz="quarter" idx="11"/>
          </p:nvPr>
        </p:nvSpPr>
        <p:spPr/>
        <p:txBody>
          <a:bodyPr/>
          <a:lstStyle/>
          <a:p>
            <a:endParaRPr lang="en-US" noProof="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3445044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6826B-427A-4AC4-9548-331B740530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EA64BF-5726-4281-87C5-27B30BE588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277BF7-7EE6-4436-B0D6-1EA8A9D2B0C1}"/>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5" name="Footer Placeholder 4">
            <a:extLst>
              <a:ext uri="{FF2B5EF4-FFF2-40B4-BE49-F238E27FC236}">
                <a16:creationId xmlns:a16="http://schemas.microsoft.com/office/drawing/2014/main" id="{7A28DE1E-84B3-49C4-A293-295631928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780C-1678-403F-B280-DA4BCC27A7C3}"/>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4094813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6372-EF85-48A6-92B0-6D3D878D92AB}"/>
              </a:ext>
            </a:extLst>
          </p:cNvPr>
          <p:cNvSpPr>
            <a:spLocks noGrp="1"/>
          </p:cNvSpPr>
          <p:nvPr>
            <p:ph type="title"/>
          </p:nvPr>
        </p:nvSpPr>
        <p:spPr/>
        <p:txBody>
          <a:bodyPr/>
          <a:lstStyle>
            <a:lvl1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E0FCC08-E7E2-4642-BA1E-2C1DA5A97632}"/>
              </a:ext>
            </a:extLst>
          </p:cNvPr>
          <p:cNvSpPr>
            <a:spLocks noGrp="1"/>
          </p:cNvSpPr>
          <p:nvPr>
            <p:ph idx="1"/>
          </p:nvPr>
        </p:nvSpPr>
        <p:spPr/>
        <p:txBody>
          <a:bodyPr/>
          <a:lstStyle>
            <a:lvl1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28DEAC-993E-44D1-856A-BEEA0F128E84}"/>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5" name="Footer Placeholder 4">
            <a:extLst>
              <a:ext uri="{FF2B5EF4-FFF2-40B4-BE49-F238E27FC236}">
                <a16:creationId xmlns:a16="http://schemas.microsoft.com/office/drawing/2014/main" id="{E4DC41E9-D2DC-4E09-B700-613FBDD41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66316-4D4D-4BFF-9F1A-A89255AE2607}"/>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23097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6160-67DA-4402-A958-95C4DC511B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AA333C-1AC5-467D-8EBE-251C1F518D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4C99CB-3923-4D9A-ABB9-5325BE65D1BD}"/>
              </a:ext>
            </a:extLst>
          </p:cNvPr>
          <p:cNvSpPr>
            <a:spLocks noGrp="1"/>
          </p:cNvSpPr>
          <p:nvPr>
            <p:ph type="dt" sz="half" idx="10"/>
          </p:nvPr>
        </p:nvSpPr>
        <p:spPr/>
        <p:txBody>
          <a:bodyPr/>
          <a:lstStyle/>
          <a:p>
            <a:fld id="{1323C2D3-15A9-40A9-9B0D-FCBFD2895E5B}" type="datetime1">
              <a:rPr lang="en-US" smtClean="0"/>
              <a:t>6/26/23</a:t>
            </a:fld>
            <a:endParaRPr lang="en-US" dirty="0"/>
          </a:p>
        </p:txBody>
      </p:sp>
      <p:sp>
        <p:nvSpPr>
          <p:cNvPr id="5" name="Footer Placeholder 4">
            <a:extLst>
              <a:ext uri="{FF2B5EF4-FFF2-40B4-BE49-F238E27FC236}">
                <a16:creationId xmlns:a16="http://schemas.microsoft.com/office/drawing/2014/main" id="{D5397BC3-8D2D-41C2-9B25-DD7840DF53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2272DE-0F04-4BA5-80A8-AF5598B6C7A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0342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CA10B-C498-45DB-975A-5A7C5D3B42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10BB9C-2D32-4401-B8DA-8E9B91D6F0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A37EB-06EE-4312-AC80-7ACF0D3BB043}"/>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5" name="Footer Placeholder 4">
            <a:extLst>
              <a:ext uri="{FF2B5EF4-FFF2-40B4-BE49-F238E27FC236}">
                <a16:creationId xmlns:a16="http://schemas.microsoft.com/office/drawing/2014/main" id="{26506A67-1C18-40D2-A9F0-B0A9B20CF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B1BD7-327D-4795-A375-24A5AC432936}"/>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638584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EF4E-151D-4DA4-A1E9-AEAE2E22F2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2B21E3-6506-4E51-9A00-8696E5B22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8AD9BA-879B-4B08-9257-8566C407E9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7FA03A-AE25-4F94-B2C5-747EBEEFB789}"/>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6" name="Footer Placeholder 5">
            <a:extLst>
              <a:ext uri="{FF2B5EF4-FFF2-40B4-BE49-F238E27FC236}">
                <a16:creationId xmlns:a16="http://schemas.microsoft.com/office/drawing/2014/main" id="{9B6DBA4F-FD50-4790-B92D-3862205F2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CE2E8E-55A1-4376-B9FE-9FE3B1153D43}"/>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2259987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AF4E-AF62-4E70-B180-0CC16AAE8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12F795-13C9-4B21-A24A-0AA39889C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998B19-3542-490B-8EAE-1AF786DF30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178F4C-BC7E-4309-A760-24E24C3896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C93E89-8822-4D07-976D-461553C07E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7EEC12-5F19-4465-B7B9-4EB2FFD56F6F}"/>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8" name="Footer Placeholder 7">
            <a:extLst>
              <a:ext uri="{FF2B5EF4-FFF2-40B4-BE49-F238E27FC236}">
                <a16:creationId xmlns:a16="http://schemas.microsoft.com/office/drawing/2014/main" id="{2516A4A5-AF1F-404C-B091-2ADC66C264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3091C7-2A4A-4E7E-AF0A-12B9B2A2E124}"/>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3544827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BA52C-4EFA-4ECA-B13A-1664A31D8F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C002AC-9085-4EC9-A79B-5D2FE823CFA9}"/>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4" name="Footer Placeholder 3">
            <a:extLst>
              <a:ext uri="{FF2B5EF4-FFF2-40B4-BE49-F238E27FC236}">
                <a16:creationId xmlns:a16="http://schemas.microsoft.com/office/drawing/2014/main" id="{88C670D6-2323-40E0-B27F-54531B5F95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BFD3F5-3F72-4B43-8DC0-4E4B8E95392C}"/>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2141294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234A3-2475-48CF-8149-66D89C45B916}"/>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3" name="Footer Placeholder 2">
            <a:extLst>
              <a:ext uri="{FF2B5EF4-FFF2-40B4-BE49-F238E27FC236}">
                <a16:creationId xmlns:a16="http://schemas.microsoft.com/office/drawing/2014/main" id="{A2DA022C-E68B-417E-8D8F-5DD86135BF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3BD802-8651-4B18-8D80-02E75EB6B2BD}"/>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233662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EE3E-4CA2-4D6C-B7BD-FA32B7DC8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651BE7-2977-459C-A995-E8A71E4443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48D0-436D-4672-B3F0-0A02DF4B4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801C19-91BC-42FF-8D5D-213F9904E543}"/>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6" name="Footer Placeholder 5">
            <a:extLst>
              <a:ext uri="{FF2B5EF4-FFF2-40B4-BE49-F238E27FC236}">
                <a16:creationId xmlns:a16="http://schemas.microsoft.com/office/drawing/2014/main" id="{7C1A2BE7-31DE-4EE1-A20E-FA63C8DDC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D838DD-233B-4B0C-B45B-A1FF09A838B6}"/>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1981866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8707-B643-4A57-AE6F-91FC8BD99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57BCD-3673-46F2-AE55-DAF4CB971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55E164-8CE2-44B8-AD33-52833BA24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B24BD-DB20-4174-AF15-F7560034E61E}"/>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6" name="Footer Placeholder 5">
            <a:extLst>
              <a:ext uri="{FF2B5EF4-FFF2-40B4-BE49-F238E27FC236}">
                <a16:creationId xmlns:a16="http://schemas.microsoft.com/office/drawing/2014/main" id="{BA4A004D-B140-497B-A16D-07E498F42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45CA63-F3DC-4AAD-AC3C-5E52D299E13F}"/>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3396982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4510B-3765-4D0E-A12C-A33D2D4491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A7268-76FB-40DA-BD98-8DFDE9E0D0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620A7-6CD8-44F8-B582-1FF5E2CAC9B9}"/>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5" name="Footer Placeholder 4">
            <a:extLst>
              <a:ext uri="{FF2B5EF4-FFF2-40B4-BE49-F238E27FC236}">
                <a16:creationId xmlns:a16="http://schemas.microsoft.com/office/drawing/2014/main" id="{1417CA7C-884A-443F-A6D9-8E12FF1BF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9FCC6-16BB-4138-A941-EB64BEE1082E}"/>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4287825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7EA7D9-D4F7-44D3-BAC3-A2CB801FB1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5967D-E886-40FD-A26F-84E33BE63A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4BF2F-895A-419A-8006-5BC33EC6F9E1}"/>
              </a:ext>
            </a:extLst>
          </p:cNvPr>
          <p:cNvSpPr>
            <a:spLocks noGrp="1"/>
          </p:cNvSpPr>
          <p:nvPr>
            <p:ph type="dt" sz="half" idx="10"/>
          </p:nvPr>
        </p:nvSpPr>
        <p:spPr/>
        <p:txBody>
          <a:bodyPr/>
          <a:lstStyle/>
          <a:p>
            <a:fld id="{07D7A796-0B92-4C7E-8EEA-F8EAE86010C7}" type="datetimeFigureOut">
              <a:rPr lang="en-US" smtClean="0"/>
              <a:t>6/26/23</a:t>
            </a:fld>
            <a:endParaRPr lang="en-US"/>
          </a:p>
        </p:txBody>
      </p:sp>
      <p:sp>
        <p:nvSpPr>
          <p:cNvPr id="5" name="Footer Placeholder 4">
            <a:extLst>
              <a:ext uri="{FF2B5EF4-FFF2-40B4-BE49-F238E27FC236}">
                <a16:creationId xmlns:a16="http://schemas.microsoft.com/office/drawing/2014/main" id="{3B394FA6-791F-4212-AB6E-9746AC72A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72BB8-1DED-4A32-B93F-95497B885B57}"/>
              </a:ext>
            </a:extLst>
          </p:cNvPr>
          <p:cNvSpPr>
            <a:spLocks noGrp="1"/>
          </p:cNvSpPr>
          <p:nvPr>
            <p:ph type="sldNum" sz="quarter" idx="12"/>
          </p:nvPr>
        </p:nvSpPr>
        <p:spPr/>
        <p:txBody>
          <a:bodyPr/>
          <a:lstStyle/>
          <a:p>
            <a:fld id="{54447D91-7F65-46D9-BB26-9F0B92ACDDFE}" type="slidenum">
              <a:rPr lang="en-US" smtClean="0"/>
              <a:t>‹#›</a:t>
            </a:fld>
            <a:endParaRPr lang="en-US"/>
          </a:p>
        </p:txBody>
      </p:sp>
    </p:spTree>
    <p:extLst>
      <p:ext uri="{BB962C8B-B14F-4D97-AF65-F5344CB8AC3E}">
        <p14:creationId xmlns:p14="http://schemas.microsoft.com/office/powerpoint/2010/main" val="2550541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TE BY THE NUMBERS-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35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9C1A5-CE0B-48DA-823A-12D850C04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D87B9-5F20-4C2E-83F3-27AA7A2035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EB9D90-7223-47E6-881A-310105AF7B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59C618-00CD-410E-984F-B08DC39947DB}"/>
              </a:ext>
            </a:extLst>
          </p:cNvPr>
          <p:cNvSpPr>
            <a:spLocks noGrp="1"/>
          </p:cNvSpPr>
          <p:nvPr>
            <p:ph type="dt" sz="half" idx="10"/>
          </p:nvPr>
        </p:nvSpPr>
        <p:spPr/>
        <p:txBody>
          <a:bodyPr/>
          <a:lstStyle/>
          <a:p>
            <a:fld id="{CCC8DEEB-2E9F-47A1-82B7-FB66D69BC2EA}" type="datetime1">
              <a:rPr lang="en-US" smtClean="0"/>
              <a:t>6/26/23</a:t>
            </a:fld>
            <a:endParaRPr lang="en-US" dirty="0"/>
          </a:p>
        </p:txBody>
      </p:sp>
      <p:sp>
        <p:nvSpPr>
          <p:cNvPr id="6" name="Footer Placeholder 5">
            <a:extLst>
              <a:ext uri="{FF2B5EF4-FFF2-40B4-BE49-F238E27FC236}">
                <a16:creationId xmlns:a16="http://schemas.microsoft.com/office/drawing/2014/main" id="{DDC71775-0E90-4F3C-9458-A0738EBEE2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1392E3-ED3F-4E29-8B5B-FFBBD6E5252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82305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TE BY THE NUMBER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77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REDENTIALS-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514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REDENTIAL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144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RRICULUM-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586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WORKFORCE INITIATIVES-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459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WORKFORCE INITIATIVE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730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TSO EVENTS JLDC-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216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TSO EVENTS JLDC-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949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TSO EVENTS LEADERSHIP SUMMIT-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146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TSO EVENTS LEADERSHIP SUMMIT-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677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CBF6-D953-4EB4-8AC3-87D494C21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117F39-8C14-4249-92B7-5C84E07BD1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975EC7-961D-473C-85BE-7DB9296226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EFA205-C18E-478D-AF33-0370591DF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502219-171D-4636-B36E-2D4ADDA6F8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99CE65-CFC9-425E-94E5-DFDDB226724F}"/>
              </a:ext>
            </a:extLst>
          </p:cNvPr>
          <p:cNvSpPr>
            <a:spLocks noGrp="1"/>
          </p:cNvSpPr>
          <p:nvPr>
            <p:ph type="dt" sz="half" idx="10"/>
          </p:nvPr>
        </p:nvSpPr>
        <p:spPr/>
        <p:txBody>
          <a:bodyPr/>
          <a:lstStyle/>
          <a:p>
            <a:fld id="{3C88067B-8C91-41E7-BD8E-D97D2AAA7B79}" type="datetime1">
              <a:rPr lang="en-US" smtClean="0"/>
              <a:t>6/26/23</a:t>
            </a:fld>
            <a:endParaRPr lang="en-US" dirty="0"/>
          </a:p>
        </p:txBody>
      </p:sp>
      <p:sp>
        <p:nvSpPr>
          <p:cNvPr id="8" name="Footer Placeholder 7">
            <a:extLst>
              <a:ext uri="{FF2B5EF4-FFF2-40B4-BE49-F238E27FC236}">
                <a16:creationId xmlns:a16="http://schemas.microsoft.com/office/drawing/2014/main" id="{F4F9BA21-FFC2-464A-A870-1AA2D5DDA2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DBF0394-4D36-4317-A801-C95C3A59A4F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0227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TSO EVENTS CLASSROOM-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6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REACHING THE STAT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523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TSOS-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06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TSO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107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AREER CLUSTER SPOT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745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LASSROOM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68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811A7-1A7E-464E-8960-ADD2B06B8B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982D6B-8AEC-45EA-B0A7-D345E196EC42}"/>
              </a:ext>
            </a:extLst>
          </p:cNvPr>
          <p:cNvSpPr>
            <a:spLocks noGrp="1"/>
          </p:cNvSpPr>
          <p:nvPr>
            <p:ph type="dt" sz="half" idx="10"/>
          </p:nvPr>
        </p:nvSpPr>
        <p:spPr/>
        <p:txBody>
          <a:bodyPr/>
          <a:lstStyle/>
          <a:p>
            <a:fld id="{1491E95A-9AC6-427B-AC32-19E51FD6F182}" type="datetime1">
              <a:rPr lang="en-US" smtClean="0"/>
              <a:t>6/26/23</a:t>
            </a:fld>
            <a:endParaRPr lang="en-US" dirty="0"/>
          </a:p>
        </p:txBody>
      </p:sp>
      <p:sp>
        <p:nvSpPr>
          <p:cNvPr id="4" name="Footer Placeholder 3">
            <a:extLst>
              <a:ext uri="{FF2B5EF4-FFF2-40B4-BE49-F238E27FC236}">
                <a16:creationId xmlns:a16="http://schemas.microsoft.com/office/drawing/2014/main" id="{E7773B77-DD12-4859-A695-00ED06BEA4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B6D381-ADB0-46BB-9CA3-B82910164B6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8300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D580C-BE98-4103-9CE0-7BEBBD43D08E}"/>
              </a:ext>
            </a:extLst>
          </p:cNvPr>
          <p:cNvSpPr>
            <a:spLocks noGrp="1"/>
          </p:cNvSpPr>
          <p:nvPr>
            <p:ph type="dt" sz="half" idx="10"/>
          </p:nvPr>
        </p:nvSpPr>
        <p:spPr/>
        <p:txBody>
          <a:bodyPr/>
          <a:lstStyle/>
          <a:p>
            <a:fld id="{4D4D9309-8AA6-451F-BF20-ABFA6CF20A32}" type="datetime1">
              <a:rPr lang="en-US" smtClean="0"/>
              <a:t>6/26/23</a:t>
            </a:fld>
            <a:endParaRPr lang="en-US" dirty="0"/>
          </a:p>
        </p:txBody>
      </p:sp>
      <p:sp>
        <p:nvSpPr>
          <p:cNvPr id="3" name="Footer Placeholder 2">
            <a:extLst>
              <a:ext uri="{FF2B5EF4-FFF2-40B4-BE49-F238E27FC236}">
                <a16:creationId xmlns:a16="http://schemas.microsoft.com/office/drawing/2014/main" id="{412E1A2A-27BE-4B3E-80FA-B7BBB594632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465DE0-2993-4863-AB23-BB4F2609E92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2101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96A6-013B-48A1-BE07-87F637130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6A6794-BBBE-4503-8B39-CFDD89A4D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8FFE90-4308-4BF3-AFB9-A17A97A6D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A0EEF7-D231-4795-A617-E3D226B9F98D}"/>
              </a:ext>
            </a:extLst>
          </p:cNvPr>
          <p:cNvSpPr>
            <a:spLocks noGrp="1"/>
          </p:cNvSpPr>
          <p:nvPr>
            <p:ph type="dt" sz="half" idx="10"/>
          </p:nvPr>
        </p:nvSpPr>
        <p:spPr/>
        <p:txBody>
          <a:bodyPr/>
          <a:lstStyle/>
          <a:p>
            <a:fld id="{396A0D7F-F3AF-4B99-9CD5-D74D443865C3}" type="datetime1">
              <a:rPr lang="en-US" smtClean="0"/>
              <a:t>6/26/23</a:t>
            </a:fld>
            <a:endParaRPr lang="en-US" dirty="0"/>
          </a:p>
        </p:txBody>
      </p:sp>
      <p:sp>
        <p:nvSpPr>
          <p:cNvPr id="6" name="Footer Placeholder 5">
            <a:extLst>
              <a:ext uri="{FF2B5EF4-FFF2-40B4-BE49-F238E27FC236}">
                <a16:creationId xmlns:a16="http://schemas.microsoft.com/office/drawing/2014/main" id="{7D30ABFE-10B3-42DD-A131-A485C0B451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083705-9910-4E45-9528-94DAFD99150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08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9D35D-8911-4499-8DB6-F3B1D5703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0B23F3-F3F0-4E4A-BC13-BCD270BB89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BA1775-9810-4792-834B-310683721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1543F2-327E-47F2-8AA1-2D772CED7F18}"/>
              </a:ext>
            </a:extLst>
          </p:cNvPr>
          <p:cNvSpPr>
            <a:spLocks noGrp="1"/>
          </p:cNvSpPr>
          <p:nvPr>
            <p:ph type="dt" sz="half" idx="10"/>
          </p:nvPr>
        </p:nvSpPr>
        <p:spPr/>
        <p:txBody>
          <a:bodyPr/>
          <a:lstStyle/>
          <a:p>
            <a:fld id="{59313AA8-46AE-4DCE-A976-AA3CEF953B45}" type="datetime1">
              <a:rPr lang="en-US" smtClean="0"/>
              <a:t>6/26/23</a:t>
            </a:fld>
            <a:endParaRPr lang="en-US" dirty="0"/>
          </a:p>
        </p:txBody>
      </p:sp>
      <p:sp>
        <p:nvSpPr>
          <p:cNvPr id="6" name="Footer Placeholder 5">
            <a:extLst>
              <a:ext uri="{FF2B5EF4-FFF2-40B4-BE49-F238E27FC236}">
                <a16:creationId xmlns:a16="http://schemas.microsoft.com/office/drawing/2014/main" id="{3D9E4200-14F4-4D11-9BAB-CA7C7231B9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5979AF-1C46-4FB7-BE52-C712FD5B564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1053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9FD41D-C21E-402C-8284-74FFA6474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A89E1-41C9-40CC-92AF-3D6A4AA346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5844D-E617-42AA-8B9E-A44EEBDB6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91B5D-6E28-4EC1-932B-35BE2F2E3FD6}" type="datetime1">
              <a:rPr lang="en-US" smtClean="0"/>
              <a:t>6/26/23</a:t>
            </a:fld>
            <a:endParaRPr lang="en-US" dirty="0"/>
          </a:p>
        </p:txBody>
      </p:sp>
      <p:sp>
        <p:nvSpPr>
          <p:cNvPr id="5" name="Footer Placeholder 4">
            <a:extLst>
              <a:ext uri="{FF2B5EF4-FFF2-40B4-BE49-F238E27FC236}">
                <a16:creationId xmlns:a16="http://schemas.microsoft.com/office/drawing/2014/main" id="{9ED949D0-A6AF-4116-A26A-4E9A91B06B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0E155A0-B6FC-4B14-A951-B8AB30D21E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32849384"/>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8">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fld id="{36ACA6CA-E140-824D-8E8B-5CC5036BDBAE}" type="datetime1">
              <a:rPr lang="en-US" noProof="0" smtClean="0"/>
              <a:pPr/>
              <a:t>6/26/23</a:t>
            </a:fld>
            <a:endParaRPr lang="en-US" noProof="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endParaRPr lang="en-US" noProof="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F96B15-8338-45D5-A943-561235072D66}" type="slidenum">
              <a:rPr lang="en-US" noProof="0" smtClean="0"/>
              <a:t>‹#›</a:t>
            </a:fld>
            <a:endParaRPr lang="en-US" noProof="0"/>
          </a:p>
        </p:txBody>
      </p:sp>
    </p:spTree>
    <p:extLst>
      <p:ext uri="{BB962C8B-B14F-4D97-AF65-F5344CB8AC3E}">
        <p14:creationId xmlns:p14="http://schemas.microsoft.com/office/powerpoint/2010/main" val="1661426736"/>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3EA93B-94C2-4C32-9DEC-D100F56715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93F510-0659-4653-818F-24A6696C1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8F6EC-18AD-425C-B3DB-F4E4A3ED6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7A796-0B92-4C7E-8EEA-F8EAE86010C7}" type="datetimeFigureOut">
              <a:rPr lang="en-US" smtClean="0"/>
              <a:t>6/26/23</a:t>
            </a:fld>
            <a:endParaRPr lang="en-US"/>
          </a:p>
        </p:txBody>
      </p:sp>
      <p:sp>
        <p:nvSpPr>
          <p:cNvPr id="5" name="Footer Placeholder 4">
            <a:extLst>
              <a:ext uri="{FF2B5EF4-FFF2-40B4-BE49-F238E27FC236}">
                <a16:creationId xmlns:a16="http://schemas.microsoft.com/office/drawing/2014/main" id="{7CDF9707-1857-4EC0-89E7-26E181BD87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5FFC74-F015-4560-B444-918E2B4137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47D91-7F65-46D9-BB26-9F0B92ACDDFE}" type="slidenum">
              <a:rPr lang="en-US" smtClean="0"/>
              <a:t>‹#›</a:t>
            </a:fld>
            <a:endParaRPr lang="en-US"/>
          </a:p>
        </p:txBody>
      </p:sp>
    </p:spTree>
    <p:extLst>
      <p:ext uri="{BB962C8B-B14F-4D97-AF65-F5344CB8AC3E}">
        <p14:creationId xmlns:p14="http://schemas.microsoft.com/office/powerpoint/2010/main" val="955802130"/>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 id="2147484031" r:id="rId20"/>
    <p:sldLayoutId id="2147484032" r:id="rId21"/>
    <p:sldLayoutId id="2147484033" r:id="rId22"/>
    <p:sldLayoutId id="2147484034" r:id="rId23"/>
    <p:sldLayoutId id="2147484035" r:id="rId24"/>
    <p:sldLayoutId id="2147484036" r:id="rId25"/>
    <p:sldLayoutId id="2147484037" r:id="rId26"/>
    <p:sldLayoutId id="2147484038" r:id="rId27"/>
    <p:sldLayoutId id="214748403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gaming.stackexchange.com/questions/186095/how-is-this-vw-bus-beating-my-super-car-off-the-starting-line"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alabamactso.org/wp-content/uploads/2020/07/Alabama-Perkins-V-Handbook-2020.pdf" TargetMode="External"/><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3.xml"/><Relationship Id="rId5" Type="http://schemas.openxmlformats.org/officeDocument/2006/relationships/hyperlink" Target="mailto:jimmy.hull@alsde.edu" TargetMode="External"/><Relationship Id="rId4" Type="http://schemas.openxmlformats.org/officeDocument/2006/relationships/hyperlink" Target="mailto:dmorrison@alsde.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p:nvPr>
        </p:nvSpPr>
        <p:spPr>
          <a:xfrm>
            <a:off x="244812" y="1988417"/>
            <a:ext cx="11702375" cy="3459064"/>
          </a:xfrm>
        </p:spPr>
        <p:txBody>
          <a:bodyPr anchor="b">
            <a:normAutofit/>
          </a:bodyPr>
          <a:lstStyle/>
          <a:p>
            <a:r>
              <a:rPr lang="en-US" sz="4000" b="1" dirty="0"/>
              <a:t>Career and Technical Education</a:t>
            </a:r>
            <a:br>
              <a:rPr lang="en-US" sz="4000" b="1" dirty="0"/>
            </a:br>
            <a:r>
              <a:rPr lang="en-US" sz="4000" b="1" dirty="0"/>
              <a:t>Finance Session</a:t>
            </a:r>
            <a:br>
              <a:rPr lang="en-US" sz="2800" b="1" dirty="0"/>
            </a:br>
            <a:br>
              <a:rPr lang="en-US" sz="2800" b="1" dirty="0"/>
            </a:br>
            <a:br>
              <a:rPr lang="en-US" sz="2800" b="1" dirty="0"/>
            </a:br>
            <a:br>
              <a:rPr lang="en-US" sz="2800" b="1" dirty="0"/>
            </a:br>
            <a:r>
              <a:rPr lang="en-US" sz="2800" b="1" dirty="0"/>
              <a:t>Prepared for the Superintendents Academy</a:t>
            </a:r>
            <a:br>
              <a:rPr lang="en-US" sz="2800" b="1" dirty="0"/>
            </a:br>
            <a:r>
              <a:rPr lang="en-US" sz="2800" b="1" dirty="0"/>
              <a:t>June 26, 2023</a:t>
            </a:r>
          </a:p>
        </p:txBody>
      </p:sp>
      <p:sp>
        <p:nvSpPr>
          <p:cNvPr id="47" name="Freeform: Shape 46">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Text&#10;&#10;Description automatically generated">
            <a:extLst>
              <a:ext uri="{FF2B5EF4-FFF2-40B4-BE49-F238E27FC236}">
                <a16:creationId xmlns:a16="http://schemas.microsoft.com/office/drawing/2014/main" id="{F2AF13A9-5912-490E-B832-FCA52B90BE21}"/>
              </a:ext>
            </a:extLst>
          </p:cNvPr>
          <p:cNvPicPr>
            <a:picLocks noChangeAspect="1"/>
          </p:cNvPicPr>
          <p:nvPr/>
        </p:nvPicPr>
        <p:blipFill>
          <a:blip r:embed="rId2"/>
          <a:stretch>
            <a:fillRect/>
          </a:stretch>
        </p:blipFill>
        <p:spPr>
          <a:xfrm>
            <a:off x="131323" y="206691"/>
            <a:ext cx="5314776" cy="200632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51" name="Freeform: Shape 50">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7A005CD0-C700-480D-AFCC-94D5A84D2C9E}"/>
              </a:ext>
            </a:extLst>
          </p:cNvPr>
          <p:cNvPicPr>
            <a:picLocks noChangeAspect="1"/>
          </p:cNvPicPr>
          <p:nvPr/>
        </p:nvPicPr>
        <p:blipFill>
          <a:blip r:embed="rId3"/>
          <a:stretch>
            <a:fillRect/>
          </a:stretch>
        </p:blipFill>
        <p:spPr>
          <a:xfrm>
            <a:off x="0" y="4737366"/>
            <a:ext cx="2120634" cy="2120634"/>
          </a:xfrm>
          <a:prstGeom prst="rect">
            <a:avLst/>
          </a:prstGeom>
        </p:spPr>
      </p:pic>
    </p:spTree>
    <p:extLst>
      <p:ext uri="{BB962C8B-B14F-4D97-AF65-F5344CB8AC3E}">
        <p14:creationId xmlns:p14="http://schemas.microsoft.com/office/powerpoint/2010/main" val="3518965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FB92DA3-1A59-4B93-A4DE-58579CADEE46}"/>
              </a:ext>
            </a:extLst>
          </p:cNvPr>
          <p:cNvPicPr>
            <a:picLocks noChangeAspect="1"/>
          </p:cNvPicPr>
          <p:nvPr/>
        </p:nvPicPr>
        <p:blipFill>
          <a:blip r:embed="rId3"/>
          <a:stretch>
            <a:fillRect/>
          </a:stretch>
        </p:blipFill>
        <p:spPr>
          <a:xfrm>
            <a:off x="698353" y="1105435"/>
            <a:ext cx="4555700" cy="1719777"/>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1" name="Freeform: Shape 10">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4D125BC1-31DA-4191-A179-50CD659C1791}"/>
              </a:ext>
            </a:extLst>
          </p:cNvPr>
          <p:cNvPicPr>
            <a:picLocks noChangeAspect="1"/>
          </p:cNvPicPr>
          <p:nvPr/>
        </p:nvPicPr>
        <p:blipFill>
          <a:blip r:embed="rId4"/>
          <a:stretch>
            <a:fillRect/>
          </a:stretch>
        </p:blipFill>
        <p:spPr>
          <a:xfrm>
            <a:off x="0" y="3767992"/>
            <a:ext cx="2733293"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2" name="Rectangle 1"/>
          <p:cNvSpPr/>
          <p:nvPr/>
        </p:nvSpPr>
        <p:spPr>
          <a:xfrm>
            <a:off x="5612860" y="1105435"/>
            <a:ext cx="6473757" cy="5553148"/>
          </a:xfrm>
          <a:prstGeom prst="rect">
            <a:avLst/>
          </a:prstGeom>
        </p:spPr>
        <p:txBody>
          <a:bodyPr vert="horz" lIns="91440" tIns="45720" rIns="91440" bIns="45720" rtlCol="0">
            <a:normAutofit fontScale="85000" lnSpcReduction="20000"/>
          </a:bodyPr>
          <a:lstStyle/>
          <a:p>
            <a:pPr>
              <a:lnSpc>
                <a:spcPct val="90000"/>
              </a:lnSpc>
              <a:spcAft>
                <a:spcPts val="600"/>
              </a:spcAft>
            </a:pPr>
            <a:r>
              <a:rPr lang="en-US" sz="3600" b="1" dirty="0"/>
              <a:t>Carl D. Perkins-Basic Grant</a:t>
            </a:r>
            <a:br>
              <a:rPr lang="en-US" sz="3600" b="1" dirty="0"/>
            </a:br>
            <a:r>
              <a:rPr lang="en-US" sz="3600" b="1" dirty="0"/>
              <a:t>Federal Funds</a:t>
            </a:r>
          </a:p>
          <a:p>
            <a:pPr indent="-228600">
              <a:lnSpc>
                <a:spcPct val="90000"/>
              </a:lnSpc>
              <a:spcAft>
                <a:spcPts val="600"/>
              </a:spcAft>
              <a:buFont typeface="Arial" panose="020B0604020202020204" pitchFamily="34" charset="0"/>
              <a:buChar char="•"/>
            </a:pPr>
            <a:endParaRPr lang="en-US" sz="2800" b="1" dirty="0"/>
          </a:p>
          <a:p>
            <a:pPr indent="-228600">
              <a:lnSpc>
                <a:spcPct val="90000"/>
              </a:lnSpc>
              <a:spcAft>
                <a:spcPts val="600"/>
              </a:spcAft>
              <a:buFont typeface="Arial" panose="020B0604020202020204" pitchFamily="34" charset="0"/>
              <a:buChar char="•"/>
            </a:pPr>
            <a:endParaRPr lang="en-US" sz="2800" b="1" dirty="0"/>
          </a:p>
          <a:p>
            <a:pPr marL="285750" indent="-228600">
              <a:lnSpc>
                <a:spcPct val="90000"/>
              </a:lnSpc>
              <a:spcAft>
                <a:spcPts val="600"/>
              </a:spcAft>
              <a:buFont typeface="Arial" panose="020B0604020202020204" pitchFamily="34" charset="0"/>
              <a:buChar char="•"/>
            </a:pPr>
            <a:r>
              <a:rPr lang="en-US" sz="2800" dirty="0"/>
              <a:t>FY 2023 Perkins Allocation - $24.2M</a:t>
            </a:r>
          </a:p>
          <a:p>
            <a:pPr marL="285750" indent="-228600">
              <a:lnSpc>
                <a:spcPct val="90000"/>
              </a:lnSpc>
              <a:spcAft>
                <a:spcPts val="600"/>
              </a:spcAft>
              <a:buFont typeface="Arial" panose="020B0604020202020204" pitchFamily="34" charset="0"/>
              <a:buChar char="•"/>
            </a:pPr>
            <a:endParaRPr lang="en-US" sz="2800" dirty="0"/>
          </a:p>
          <a:p>
            <a:pPr marL="285750" indent="-228600">
              <a:lnSpc>
                <a:spcPct val="90000"/>
              </a:lnSpc>
              <a:spcAft>
                <a:spcPts val="600"/>
              </a:spcAft>
              <a:buFont typeface="Arial" panose="020B0604020202020204" pitchFamily="34" charset="0"/>
              <a:buChar char="•"/>
            </a:pPr>
            <a:r>
              <a:rPr lang="en-US" sz="2800" dirty="0"/>
              <a:t>Expands Commitment to Equity</a:t>
            </a:r>
          </a:p>
          <a:p>
            <a:pPr marL="742950" lvl="1" indent="-228600">
              <a:lnSpc>
                <a:spcPct val="90000"/>
              </a:lnSpc>
              <a:spcAft>
                <a:spcPts val="600"/>
              </a:spcAft>
              <a:buFont typeface="Arial" panose="020B0604020202020204" pitchFamily="34" charset="0"/>
              <a:buChar char="•"/>
            </a:pPr>
            <a:r>
              <a:rPr lang="en-US" sz="2800" dirty="0"/>
              <a:t>promote equity in CTE through data analysis, </a:t>
            </a:r>
            <a:r>
              <a:rPr lang="en-US" sz="2800" dirty="0">
                <a:solidFill>
                  <a:schemeClr val="accent4">
                    <a:lumMod val="75000"/>
                  </a:schemeClr>
                </a:solidFill>
              </a:rPr>
              <a:t>funding</a:t>
            </a:r>
            <a:r>
              <a:rPr lang="en-US" sz="2800" dirty="0"/>
              <a:t>, technical assistance, professional development and regular engagement of stakeholders representing learners with special population status</a:t>
            </a:r>
            <a:br>
              <a:rPr lang="en-US" sz="2800" dirty="0"/>
            </a:br>
            <a:endParaRPr lang="en-US" sz="2800" dirty="0"/>
          </a:p>
          <a:p>
            <a:pPr marL="285750" indent="-228600">
              <a:lnSpc>
                <a:spcPct val="90000"/>
              </a:lnSpc>
              <a:spcAft>
                <a:spcPts val="600"/>
              </a:spcAft>
              <a:buFont typeface="Arial" panose="020B0604020202020204" pitchFamily="34" charset="0"/>
              <a:buChar char="•"/>
            </a:pPr>
            <a:r>
              <a:rPr lang="en-US" sz="2800" dirty="0"/>
              <a:t>Opens Access to Middle Grades (5-8)</a:t>
            </a:r>
          </a:p>
          <a:p>
            <a:pPr marL="285750" indent="-228600">
              <a:lnSpc>
                <a:spcPct val="90000"/>
              </a:lnSpc>
              <a:spcAft>
                <a:spcPts val="600"/>
              </a:spcAft>
              <a:buFont typeface="Arial" panose="020B0604020202020204" pitchFamily="34" charset="0"/>
              <a:buChar char="•"/>
            </a:pPr>
            <a:endParaRPr lang="en-US" sz="2800" dirty="0"/>
          </a:p>
          <a:p>
            <a:pPr marL="285750" indent="-228600">
              <a:lnSpc>
                <a:spcPct val="90000"/>
              </a:lnSpc>
              <a:spcAft>
                <a:spcPts val="600"/>
              </a:spcAft>
              <a:buFont typeface="Arial" panose="020B0604020202020204" pitchFamily="34" charset="0"/>
              <a:buChar char="•"/>
            </a:pPr>
            <a:r>
              <a:rPr lang="en-US" sz="2800" dirty="0"/>
              <a:t>Allowable Expenses &amp; Non-Allowable Expenses Using Perkins Funds</a:t>
            </a:r>
          </a:p>
        </p:txBody>
      </p:sp>
      <p:sp>
        <p:nvSpPr>
          <p:cNvPr id="13" name="Arc 12">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232546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32CA2C-DEBE-4753-8A73-810E365C3F47}"/>
              </a:ext>
            </a:extLst>
          </p:cNvPr>
          <p:cNvSpPr txBox="1"/>
          <p:nvPr/>
        </p:nvSpPr>
        <p:spPr>
          <a:xfrm>
            <a:off x="-12130" y="118342"/>
            <a:ext cx="10689579" cy="6930102"/>
          </a:xfrm>
          <a:prstGeom prst="rect">
            <a:avLst/>
          </a:prstGeom>
          <a:noFill/>
        </p:spPr>
        <p:txBody>
          <a:bodyPr wrap="square">
            <a:spAutoFit/>
          </a:bodyPr>
          <a:lstStyle/>
          <a:p>
            <a:pPr marL="202565" marR="959485">
              <a:lnSpc>
                <a:spcPct val="95000"/>
              </a:lnSpc>
              <a:spcBef>
                <a:spcPts val="990"/>
              </a:spcBef>
              <a:spcAft>
                <a:spcPts val="0"/>
              </a:spcAft>
            </a:pPr>
            <a:r>
              <a:rPr lang="en-US" sz="2000" b="1" dirty="0">
                <a:solidFill>
                  <a:srgbClr val="C00000"/>
                </a:solidFill>
                <a:effectLst/>
                <a:ea typeface="Arial" panose="020B0604020202020204" pitchFamily="34" charset="0"/>
              </a:rPr>
              <a:t>Perkins Funding</a:t>
            </a:r>
          </a:p>
          <a:p>
            <a:pPr marL="202565" marR="959485">
              <a:lnSpc>
                <a:spcPct val="95000"/>
              </a:lnSpc>
              <a:spcBef>
                <a:spcPts val="990"/>
              </a:spcBef>
              <a:spcAft>
                <a:spcPts val="0"/>
              </a:spcAft>
            </a:pPr>
            <a:r>
              <a:rPr lang="en-US" sz="2000" dirty="0">
                <a:solidFill>
                  <a:srgbClr val="231F20"/>
                </a:solidFill>
                <a:effectLst/>
                <a:ea typeface="Arial" panose="020B0604020202020204" pitchFamily="34" charset="0"/>
              </a:rPr>
              <a:t>As specified in the Act, Perkins V </a:t>
            </a:r>
            <a:r>
              <a:rPr lang="en-US" sz="2000" spc="-15" dirty="0">
                <a:solidFill>
                  <a:srgbClr val="231F20"/>
                </a:solidFill>
                <a:effectLst/>
                <a:ea typeface="Arial" panose="020B0604020202020204" pitchFamily="34" charset="0"/>
              </a:rPr>
              <a:t>Title </a:t>
            </a:r>
            <a:r>
              <a:rPr lang="en-US" sz="2000" dirty="0">
                <a:solidFill>
                  <a:srgbClr val="231F20"/>
                </a:solidFill>
                <a:effectLst/>
                <a:ea typeface="Arial" panose="020B0604020202020204" pitchFamily="34" charset="0"/>
              </a:rPr>
              <a:t>I</a:t>
            </a:r>
            <a:r>
              <a:rPr lang="en-US" sz="2000" spc="-150" dirty="0">
                <a:solidFill>
                  <a:srgbClr val="231F20"/>
                </a:solidFill>
                <a:effectLst/>
                <a:ea typeface="Arial" panose="020B0604020202020204" pitchFamily="34" charset="0"/>
              </a:rPr>
              <a:t> </a:t>
            </a:r>
            <a:r>
              <a:rPr lang="en-US" sz="2000" dirty="0">
                <a:solidFill>
                  <a:srgbClr val="231F20"/>
                </a:solidFill>
                <a:effectLst/>
                <a:ea typeface="Arial" panose="020B0604020202020204" pitchFamily="34" charset="0"/>
              </a:rPr>
              <a:t>funds allocated to the state are distributed among three categories:</a:t>
            </a:r>
            <a:endParaRPr lang="en-US" sz="2000" dirty="0">
              <a:effectLst/>
              <a:ea typeface="Arial" panose="020B0604020202020204" pitchFamily="34" charset="0"/>
            </a:endParaRPr>
          </a:p>
          <a:p>
            <a:pPr marR="1403350" lvl="0">
              <a:lnSpc>
                <a:spcPct val="93000"/>
              </a:lnSpc>
              <a:spcBef>
                <a:spcPts val="10"/>
              </a:spcBef>
              <a:spcAft>
                <a:spcPts val="0"/>
              </a:spcAft>
              <a:buClr>
                <a:srgbClr val="231F20"/>
              </a:buClr>
              <a:buSzPts val="1000"/>
              <a:tabLst>
                <a:tab pos="495300" algn="l"/>
              </a:tabLst>
            </a:pPr>
            <a:r>
              <a:rPr lang="en-US" sz="2000" b="1" spc="-35" dirty="0">
                <a:solidFill>
                  <a:srgbClr val="231F20"/>
                </a:solidFill>
                <a:effectLst/>
                <a:ea typeface="Calibri" panose="020F0502020204030204" pitchFamily="34" charset="0"/>
              </a:rPr>
              <a:t>	85 percent </a:t>
            </a:r>
            <a:r>
              <a:rPr lang="en-US" sz="2000" spc="-35" dirty="0">
                <a:solidFill>
                  <a:srgbClr val="231F20"/>
                </a:solidFill>
                <a:effectLst/>
                <a:ea typeface="Calibri" panose="020F0502020204030204" pitchFamily="34" charset="0"/>
              </a:rPr>
              <a:t>– those provided to eligible recipients through formula-based distribution.</a:t>
            </a:r>
            <a:endParaRPr lang="en-US" sz="2000" spc="-35" dirty="0">
              <a:effectLst/>
              <a:ea typeface="Calibri" panose="020F0502020204030204" pitchFamily="34" charset="0"/>
            </a:endParaRPr>
          </a:p>
          <a:p>
            <a:pPr marR="1038225" lvl="0">
              <a:lnSpc>
                <a:spcPct val="91000"/>
              </a:lnSpc>
              <a:spcBef>
                <a:spcPts val="20"/>
              </a:spcBef>
              <a:spcAft>
                <a:spcPts val="0"/>
              </a:spcAft>
              <a:buClr>
                <a:srgbClr val="231F20"/>
              </a:buClr>
              <a:buSzPts val="1000"/>
              <a:tabLst>
                <a:tab pos="495300" algn="l"/>
              </a:tabLst>
            </a:pPr>
            <a:r>
              <a:rPr lang="en-US" sz="2000" b="1" spc="-35" dirty="0">
                <a:solidFill>
                  <a:srgbClr val="231F20"/>
                </a:solidFill>
                <a:effectLst/>
                <a:ea typeface="Calibri" panose="020F0502020204030204" pitchFamily="34" charset="0"/>
              </a:rPr>
              <a:t>	10 percent </a:t>
            </a:r>
            <a:r>
              <a:rPr lang="en-US" sz="2000" spc="-35" dirty="0">
                <a:solidFill>
                  <a:srgbClr val="231F20"/>
                </a:solidFill>
                <a:effectLst/>
                <a:ea typeface="Calibri" panose="020F0502020204030204" pitchFamily="34" charset="0"/>
              </a:rPr>
              <a:t>– those used for state leadership activities.</a:t>
            </a:r>
            <a:endParaRPr lang="en-US" sz="2000" spc="-35" dirty="0">
              <a:effectLst/>
              <a:ea typeface="Calibri" panose="020F0502020204030204" pitchFamily="34" charset="0"/>
            </a:endParaRPr>
          </a:p>
          <a:p>
            <a:pPr marR="1464945" lvl="0">
              <a:lnSpc>
                <a:spcPct val="91000"/>
              </a:lnSpc>
              <a:spcBef>
                <a:spcPts val="45"/>
              </a:spcBef>
              <a:spcAft>
                <a:spcPts val="0"/>
              </a:spcAft>
              <a:buClr>
                <a:srgbClr val="231F20"/>
              </a:buClr>
              <a:buSzPts val="1000"/>
              <a:tabLst>
                <a:tab pos="495300" algn="l"/>
              </a:tabLst>
            </a:pPr>
            <a:r>
              <a:rPr lang="en-US" sz="2000" b="1" spc="-35" dirty="0">
                <a:solidFill>
                  <a:srgbClr val="231F20"/>
                </a:solidFill>
                <a:effectLst/>
                <a:ea typeface="Calibri" panose="020F0502020204030204" pitchFamily="34" charset="0"/>
              </a:rPr>
              <a:t>	  5 percent </a:t>
            </a:r>
            <a:r>
              <a:rPr lang="en-US" sz="2000" spc="-35" dirty="0">
                <a:solidFill>
                  <a:srgbClr val="231F20"/>
                </a:solidFill>
                <a:effectLst/>
                <a:ea typeface="Calibri" panose="020F0502020204030204" pitchFamily="34" charset="0"/>
              </a:rPr>
              <a:t>– those used for state level administration of the</a:t>
            </a:r>
            <a:r>
              <a:rPr lang="en-US" sz="2000" spc="-25" dirty="0">
                <a:solidFill>
                  <a:srgbClr val="231F20"/>
                </a:solidFill>
                <a:effectLst/>
                <a:ea typeface="Calibri" panose="020F0502020204030204" pitchFamily="34" charset="0"/>
              </a:rPr>
              <a:t> </a:t>
            </a:r>
            <a:r>
              <a:rPr lang="en-US" sz="2000" spc="-35" dirty="0">
                <a:solidFill>
                  <a:srgbClr val="231F20"/>
                </a:solidFill>
                <a:effectLst/>
                <a:ea typeface="Calibri" panose="020F0502020204030204" pitchFamily="34" charset="0"/>
              </a:rPr>
              <a:t>grant.</a:t>
            </a:r>
            <a:endParaRPr lang="en-US" sz="2000" spc="-35" dirty="0">
              <a:effectLst/>
              <a:ea typeface="Calibri" panose="020F0502020204030204" pitchFamily="34" charset="0"/>
            </a:endParaRPr>
          </a:p>
          <a:p>
            <a:pPr marL="0" marR="0">
              <a:spcBef>
                <a:spcPts val="0"/>
              </a:spcBef>
              <a:spcAft>
                <a:spcPts val="0"/>
              </a:spcAft>
            </a:pPr>
            <a:r>
              <a:rPr lang="en-US" dirty="0">
                <a:effectLst/>
                <a:ea typeface="Arial" panose="020B0604020202020204" pitchFamily="34" charset="0"/>
              </a:rPr>
              <a:t> </a:t>
            </a:r>
            <a:endParaRPr lang="en-US" sz="2000" dirty="0">
              <a:effectLst/>
              <a:ea typeface="Arial" panose="020B0604020202020204" pitchFamily="34" charset="0"/>
            </a:endParaRPr>
          </a:p>
          <a:p>
            <a:pPr marL="278765" marR="1186815">
              <a:lnSpc>
                <a:spcPct val="95000"/>
              </a:lnSpc>
              <a:spcBef>
                <a:spcPts val="5"/>
              </a:spcBef>
              <a:spcAft>
                <a:spcPts val="0"/>
              </a:spcAft>
            </a:pPr>
            <a:r>
              <a:rPr lang="en-US" sz="2000" dirty="0">
                <a:solidFill>
                  <a:srgbClr val="231F20"/>
                </a:solidFill>
                <a:effectLst/>
                <a:ea typeface="Arial" panose="020B0604020202020204" pitchFamily="34" charset="0"/>
              </a:rPr>
              <a:t>In the Alabama State Plan, sub-recipients are local LEAs that serve CTE programs at the secondary and postsecondary levels. These sub-recipients receive the 85 percent formula-based allocations.</a:t>
            </a:r>
            <a:endParaRPr lang="en-US" sz="2000" dirty="0">
              <a:effectLst/>
              <a:ea typeface="Arial" panose="020B0604020202020204" pitchFamily="34" charset="0"/>
            </a:endParaRPr>
          </a:p>
          <a:p>
            <a:pPr marL="0" marR="0">
              <a:spcBef>
                <a:spcPts val="35"/>
              </a:spcBef>
              <a:spcAft>
                <a:spcPts val="0"/>
              </a:spcAft>
            </a:pPr>
            <a:r>
              <a:rPr lang="en-US" dirty="0">
                <a:effectLst/>
                <a:ea typeface="Arial" panose="020B0604020202020204" pitchFamily="34" charset="0"/>
              </a:rPr>
              <a:t> </a:t>
            </a:r>
            <a:endParaRPr lang="en-US" sz="2000" dirty="0">
              <a:effectLst/>
              <a:ea typeface="Arial" panose="020B0604020202020204" pitchFamily="34" charset="0"/>
            </a:endParaRPr>
          </a:p>
          <a:p>
            <a:pPr marL="278765" marR="1215390">
              <a:lnSpc>
                <a:spcPct val="95000"/>
              </a:lnSpc>
              <a:spcBef>
                <a:spcPts val="5"/>
              </a:spcBef>
              <a:spcAft>
                <a:spcPts val="0"/>
              </a:spcAft>
            </a:pPr>
            <a:r>
              <a:rPr lang="en-US" sz="2000" dirty="0">
                <a:solidFill>
                  <a:srgbClr val="231F20"/>
                </a:solidFill>
                <a:effectLst/>
                <a:ea typeface="Arial" panose="020B0604020202020204" pitchFamily="34" charset="0"/>
              </a:rPr>
              <a:t>The funds allocated to the formula-based distribution category are split between secondary and postsecondary eligible recipients as described in the State Plan. All funds that are not used in the fiscal year awarded are recaptured and reallocated through the formula.</a:t>
            </a:r>
            <a:endParaRPr lang="en-US" sz="2000" dirty="0">
              <a:effectLst/>
              <a:ea typeface="Arial" panose="020B0604020202020204" pitchFamily="34" charset="0"/>
            </a:endParaRPr>
          </a:p>
          <a:p>
            <a:pPr marL="278765" marR="0">
              <a:spcBef>
                <a:spcPts val="685"/>
              </a:spcBef>
              <a:spcAft>
                <a:spcPts val="0"/>
              </a:spcAft>
            </a:pPr>
            <a:r>
              <a:rPr lang="en-US" sz="2000" b="1" dirty="0">
                <a:solidFill>
                  <a:srgbClr val="C00000"/>
                </a:solidFill>
                <a:effectLst/>
                <a:ea typeface="Arial" panose="020B0604020202020204" pitchFamily="34" charset="0"/>
              </a:rPr>
              <a:t>Formula Distribution</a:t>
            </a:r>
          </a:p>
          <a:p>
            <a:pPr marL="278765" marR="1115060">
              <a:lnSpc>
                <a:spcPct val="95000"/>
              </a:lnSpc>
              <a:spcBef>
                <a:spcPts val="530"/>
              </a:spcBef>
              <a:spcAft>
                <a:spcPts val="0"/>
              </a:spcAft>
            </a:pPr>
            <a:r>
              <a:rPr lang="en-US" sz="2000" dirty="0">
                <a:solidFill>
                  <a:srgbClr val="231F20"/>
                </a:solidFill>
                <a:effectLst/>
                <a:ea typeface="Arial" panose="020B0604020202020204" pitchFamily="34" charset="0"/>
              </a:rPr>
              <a:t>Eighty-five percent of the Perkins state allocation flows to the Alabama LEAs by formula distribution. This 85 percent is further subdivided into the basic allocation (90</a:t>
            </a:r>
            <a:r>
              <a:rPr lang="en-US" sz="2000" spc="-125" dirty="0">
                <a:solidFill>
                  <a:srgbClr val="231F20"/>
                </a:solidFill>
                <a:effectLst/>
                <a:ea typeface="Arial" panose="020B0604020202020204" pitchFamily="34" charset="0"/>
              </a:rPr>
              <a:t> </a:t>
            </a:r>
            <a:r>
              <a:rPr lang="en-US" sz="2000" dirty="0">
                <a:solidFill>
                  <a:srgbClr val="231F20"/>
                </a:solidFill>
                <a:effectLst/>
                <a:ea typeface="Arial" panose="020B0604020202020204" pitchFamily="34" charset="0"/>
              </a:rPr>
              <a:t>percent of the 85 percent) and the Reserve (10</a:t>
            </a:r>
            <a:r>
              <a:rPr lang="en-US" sz="2000" spc="-140" dirty="0">
                <a:solidFill>
                  <a:srgbClr val="231F20"/>
                </a:solidFill>
                <a:effectLst/>
                <a:ea typeface="Arial" panose="020B0604020202020204" pitchFamily="34" charset="0"/>
              </a:rPr>
              <a:t> </a:t>
            </a:r>
            <a:r>
              <a:rPr lang="en-US" sz="2000" dirty="0">
                <a:solidFill>
                  <a:srgbClr val="231F20"/>
                </a:solidFill>
                <a:effectLst/>
                <a:ea typeface="Arial" panose="020B0604020202020204" pitchFamily="34" charset="0"/>
              </a:rPr>
              <a:t>percent of the 85 percent). Under Perkins V </a:t>
            </a:r>
            <a:r>
              <a:rPr lang="en-US" sz="2000" spc="-20" dirty="0">
                <a:solidFill>
                  <a:srgbClr val="231F20"/>
                </a:solidFill>
                <a:effectLst/>
                <a:ea typeface="Arial" panose="020B0604020202020204" pitchFamily="34" charset="0"/>
              </a:rPr>
              <a:t>law, </a:t>
            </a:r>
            <a:r>
              <a:rPr lang="en-US" sz="2000" dirty="0">
                <a:solidFill>
                  <a:srgbClr val="231F20"/>
                </a:solidFill>
                <a:effectLst/>
                <a:ea typeface="Arial" panose="020B0604020202020204" pitchFamily="34" charset="0"/>
              </a:rPr>
              <a:t>states can increase Reserve funds up to 15 percent of the basic allocation. </a:t>
            </a:r>
            <a:r>
              <a:rPr lang="en-US" sz="2000" i="1" dirty="0">
                <a:solidFill>
                  <a:srgbClr val="231F20"/>
                </a:solidFill>
                <a:effectLst/>
                <a:ea typeface="Arial" panose="020B0604020202020204" pitchFamily="34" charset="0"/>
              </a:rPr>
              <a:t>Note: states determine whether reserve funds are awarded and at what</a:t>
            </a:r>
            <a:r>
              <a:rPr lang="en-US" sz="2000" i="1" spc="-15" dirty="0">
                <a:solidFill>
                  <a:srgbClr val="231F20"/>
                </a:solidFill>
                <a:effectLst/>
                <a:ea typeface="Arial" panose="020B0604020202020204" pitchFamily="34" charset="0"/>
              </a:rPr>
              <a:t> </a:t>
            </a:r>
            <a:r>
              <a:rPr lang="en-US" sz="2000" i="1" dirty="0">
                <a:solidFill>
                  <a:srgbClr val="231F20"/>
                </a:solidFill>
                <a:effectLst/>
                <a:ea typeface="Arial" panose="020B0604020202020204" pitchFamily="34" charset="0"/>
              </a:rPr>
              <a:t>level.</a:t>
            </a:r>
            <a:endParaRPr lang="en-US" sz="2000" dirty="0">
              <a:effectLst/>
              <a:ea typeface="Arial" panose="020B0604020202020204" pitchFamily="34" charset="0"/>
            </a:endParaRPr>
          </a:p>
          <a:p>
            <a:pPr marL="0" marR="0">
              <a:spcBef>
                <a:spcPts val="45"/>
              </a:spcBef>
              <a:spcAft>
                <a:spcPts val="0"/>
              </a:spcAft>
            </a:pPr>
            <a:r>
              <a:rPr lang="en-US" sz="1200" i="1" dirty="0">
                <a:effectLst/>
                <a:latin typeface="Arial" panose="020B060402020202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pPr marL="278765" marR="0">
              <a:spcBef>
                <a:spcPts val="0"/>
              </a:spcBef>
              <a:spcAft>
                <a:spcPts val="0"/>
              </a:spcAft>
            </a:pPr>
            <a:endParaRPr lang="en-US" sz="1800" dirty="0">
              <a:effectLst/>
              <a:latin typeface="Arial" panose="020B0604020202020204" pitchFamily="34" charset="0"/>
              <a:ea typeface="Arial" panose="020B0604020202020204" pitchFamily="34" charset="0"/>
            </a:endParaRPr>
          </a:p>
        </p:txBody>
      </p:sp>
      <p:pic>
        <p:nvPicPr>
          <p:cNvPr id="2" name="Picture 1">
            <a:extLst>
              <a:ext uri="{FF2B5EF4-FFF2-40B4-BE49-F238E27FC236}">
                <a16:creationId xmlns:a16="http://schemas.microsoft.com/office/drawing/2014/main" id="{3FA45FB7-DA18-4B3C-BDC6-A2B743FBC9C4}"/>
              </a:ext>
            </a:extLst>
          </p:cNvPr>
          <p:cNvPicPr>
            <a:picLocks noChangeAspect="1"/>
          </p:cNvPicPr>
          <p:nvPr/>
        </p:nvPicPr>
        <p:blipFill>
          <a:blip r:embed="rId2"/>
          <a:stretch>
            <a:fillRect/>
          </a:stretch>
        </p:blipFill>
        <p:spPr>
          <a:xfrm>
            <a:off x="9365543" y="5749142"/>
            <a:ext cx="2623813" cy="990516"/>
          </a:xfrm>
          <a:prstGeom prst="rect">
            <a:avLst/>
          </a:prstGeom>
        </p:spPr>
      </p:pic>
      <p:pic>
        <p:nvPicPr>
          <p:cNvPr id="3" name="Picture 2">
            <a:extLst>
              <a:ext uri="{FF2B5EF4-FFF2-40B4-BE49-F238E27FC236}">
                <a16:creationId xmlns:a16="http://schemas.microsoft.com/office/drawing/2014/main" id="{69889C32-7AFC-45A5-8AAE-B0D7236A7DDF}"/>
              </a:ext>
            </a:extLst>
          </p:cNvPr>
          <p:cNvPicPr>
            <a:picLocks noChangeAspect="1"/>
          </p:cNvPicPr>
          <p:nvPr/>
        </p:nvPicPr>
        <p:blipFill>
          <a:blip r:embed="rId3"/>
          <a:stretch>
            <a:fillRect/>
          </a:stretch>
        </p:blipFill>
        <p:spPr>
          <a:xfrm>
            <a:off x="11140647" y="118342"/>
            <a:ext cx="1012024" cy="1012024"/>
          </a:xfrm>
          <a:prstGeom prst="rect">
            <a:avLst/>
          </a:prstGeom>
        </p:spPr>
      </p:pic>
    </p:spTree>
    <p:extLst>
      <p:ext uri="{BB962C8B-B14F-4D97-AF65-F5344CB8AC3E}">
        <p14:creationId xmlns:p14="http://schemas.microsoft.com/office/powerpoint/2010/main" val="3367224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54795A71-E2DC-4F81-9EDF-7D0252303A33}"/>
              </a:ext>
            </a:extLst>
          </p:cNvPr>
          <p:cNvSpPr txBox="1"/>
          <p:nvPr/>
        </p:nvSpPr>
        <p:spPr>
          <a:xfrm>
            <a:off x="4313682" y="898111"/>
            <a:ext cx="6906491" cy="5585619"/>
          </a:xfrm>
          <a:prstGeom prst="rect">
            <a:avLst/>
          </a:prstGeom>
        </p:spPr>
        <p:txBody>
          <a:bodyPr vert="horz" lIns="91440" tIns="45720" rIns="91440" bIns="45720" rtlCol="0" anchor="ctr">
            <a:normAutofit/>
          </a:bodyPr>
          <a:lstStyle/>
          <a:p>
            <a:pPr marL="181610" marR="492760">
              <a:lnSpc>
                <a:spcPct val="90000"/>
              </a:lnSpc>
              <a:spcBef>
                <a:spcPts val="0"/>
              </a:spcBef>
              <a:spcAft>
                <a:spcPts val="600"/>
              </a:spcAft>
            </a:pPr>
            <a:endParaRPr lang="en-US" sz="2400" b="1" dirty="0">
              <a:effectLst/>
            </a:endParaRPr>
          </a:p>
        </p:txBody>
      </p:sp>
      <p:sp>
        <p:nvSpPr>
          <p:cNvPr id="6" name="Title 1">
            <a:extLst>
              <a:ext uri="{FF2B5EF4-FFF2-40B4-BE49-F238E27FC236}">
                <a16:creationId xmlns:a16="http://schemas.microsoft.com/office/drawing/2014/main" id="{AC633B9D-A46F-43EF-9343-46A3CEC436A1}"/>
              </a:ext>
            </a:extLst>
          </p:cNvPr>
          <p:cNvSpPr txBox="1">
            <a:spLocks/>
          </p:cNvSpPr>
          <p:nvPr/>
        </p:nvSpPr>
        <p:spPr>
          <a:xfrm>
            <a:off x="558165" y="1242062"/>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78765" marR="0">
              <a:spcBef>
                <a:spcPts val="0"/>
              </a:spcBef>
              <a:spcAft>
                <a:spcPts val="0"/>
              </a:spcAft>
            </a:pPr>
            <a:r>
              <a:rPr lang="en-US" sz="4800" b="1" dirty="0">
                <a:solidFill>
                  <a:schemeClr val="bg1"/>
                </a:solidFill>
                <a:effectLst/>
                <a:ea typeface="Arial" panose="020B0604020202020204" pitchFamily="34" charset="0"/>
              </a:rPr>
              <a:t>LEAs Basic Allocation</a:t>
            </a:r>
          </a:p>
        </p:txBody>
      </p:sp>
      <p:pic>
        <p:nvPicPr>
          <p:cNvPr id="2" name="Picture 1">
            <a:extLst>
              <a:ext uri="{FF2B5EF4-FFF2-40B4-BE49-F238E27FC236}">
                <a16:creationId xmlns:a16="http://schemas.microsoft.com/office/drawing/2014/main" id="{B855E700-1D84-4335-8FFA-F9EC7E5ABB86}"/>
              </a:ext>
            </a:extLst>
          </p:cNvPr>
          <p:cNvPicPr>
            <a:picLocks noChangeAspect="1"/>
          </p:cNvPicPr>
          <p:nvPr/>
        </p:nvPicPr>
        <p:blipFill>
          <a:blip r:embed="rId2"/>
          <a:stretch>
            <a:fillRect/>
          </a:stretch>
        </p:blipFill>
        <p:spPr>
          <a:xfrm>
            <a:off x="9698538" y="32811"/>
            <a:ext cx="2424847" cy="917053"/>
          </a:xfrm>
          <a:prstGeom prst="rect">
            <a:avLst/>
          </a:prstGeom>
        </p:spPr>
      </p:pic>
      <p:sp>
        <p:nvSpPr>
          <p:cNvPr id="8" name="TextBox 7">
            <a:extLst>
              <a:ext uri="{FF2B5EF4-FFF2-40B4-BE49-F238E27FC236}">
                <a16:creationId xmlns:a16="http://schemas.microsoft.com/office/drawing/2014/main" id="{5D6365C2-D040-499C-8C47-A30625803C21}"/>
              </a:ext>
            </a:extLst>
          </p:cNvPr>
          <p:cNvSpPr txBox="1"/>
          <p:nvPr/>
        </p:nvSpPr>
        <p:spPr>
          <a:xfrm>
            <a:off x="4017524" y="877901"/>
            <a:ext cx="7902906" cy="5980099"/>
          </a:xfrm>
          <a:prstGeom prst="rect">
            <a:avLst/>
          </a:prstGeom>
          <a:noFill/>
        </p:spPr>
        <p:txBody>
          <a:bodyPr wrap="square">
            <a:spAutoFit/>
          </a:bodyPr>
          <a:lstStyle/>
          <a:p>
            <a:pPr marL="278765" marR="1273810">
              <a:lnSpc>
                <a:spcPct val="95000"/>
              </a:lnSpc>
              <a:spcBef>
                <a:spcPts val="530"/>
              </a:spcBef>
              <a:spcAft>
                <a:spcPts val="0"/>
              </a:spcAft>
            </a:pPr>
            <a:r>
              <a:rPr lang="en-US" dirty="0">
                <a:solidFill>
                  <a:srgbClr val="231F20"/>
                </a:solidFill>
                <a:effectLst/>
                <a:ea typeface="Arial" panose="020B0604020202020204" pitchFamily="34" charset="0"/>
              </a:rPr>
              <a:t>Calculations for the Basic Grant are based on specific attributes of the secondary and postsecondary constituents. While the dates of gathered data will change to utilize the most recent information, the basic formula remains constant. Alabama distributes 70% of the 85% to Secondary recipients and 30% to Post-Secondary recipients.</a:t>
            </a:r>
            <a:endParaRPr lang="en-US" dirty="0">
              <a:effectLst/>
              <a:ea typeface="Arial" panose="020B0604020202020204" pitchFamily="34" charset="0"/>
            </a:endParaRPr>
          </a:p>
          <a:p>
            <a:pPr marL="0" marR="0">
              <a:spcBef>
                <a:spcPts val="40"/>
              </a:spcBef>
              <a:spcAft>
                <a:spcPts val="0"/>
              </a:spcAft>
            </a:pPr>
            <a:r>
              <a:rPr lang="en-US" sz="1400" dirty="0">
                <a:effectLst/>
                <a:ea typeface="Arial" panose="020B0604020202020204" pitchFamily="34" charset="0"/>
              </a:rPr>
              <a:t> </a:t>
            </a:r>
            <a:endParaRPr lang="en-US" dirty="0">
              <a:effectLst/>
              <a:ea typeface="Arial" panose="020B0604020202020204" pitchFamily="34" charset="0"/>
            </a:endParaRPr>
          </a:p>
          <a:p>
            <a:pPr marL="278765" marR="0">
              <a:lnSpc>
                <a:spcPts val="1235"/>
              </a:lnSpc>
              <a:spcBef>
                <a:spcPts val="0"/>
              </a:spcBef>
              <a:spcAft>
                <a:spcPts val="0"/>
              </a:spcAft>
            </a:pPr>
            <a:endParaRPr lang="en-US" b="1" dirty="0">
              <a:solidFill>
                <a:srgbClr val="231F20"/>
              </a:solidFill>
              <a:effectLst/>
              <a:ea typeface="Arial" panose="020B0604020202020204" pitchFamily="34" charset="0"/>
            </a:endParaRPr>
          </a:p>
          <a:p>
            <a:pPr marL="278765" marR="0">
              <a:lnSpc>
                <a:spcPts val="1235"/>
              </a:lnSpc>
              <a:spcBef>
                <a:spcPts val="0"/>
              </a:spcBef>
              <a:spcAft>
                <a:spcPts val="0"/>
              </a:spcAft>
            </a:pPr>
            <a:r>
              <a:rPr lang="en-US" b="1" dirty="0">
                <a:solidFill>
                  <a:srgbClr val="231F20"/>
                </a:solidFill>
                <a:effectLst/>
                <a:ea typeface="Arial" panose="020B0604020202020204" pitchFamily="34" charset="0"/>
              </a:rPr>
              <a:t>Secondary Formula (Sec 131)</a:t>
            </a:r>
          </a:p>
          <a:p>
            <a:pPr marL="278765" marR="0">
              <a:lnSpc>
                <a:spcPts val="1235"/>
              </a:lnSpc>
              <a:spcBef>
                <a:spcPts val="0"/>
              </a:spcBef>
              <a:spcAft>
                <a:spcPts val="0"/>
              </a:spcAft>
            </a:pPr>
            <a:endParaRPr lang="en-US" b="1" dirty="0">
              <a:effectLst/>
              <a:ea typeface="Arial" panose="020B0604020202020204" pitchFamily="34" charset="0"/>
            </a:endParaRPr>
          </a:p>
          <a:p>
            <a:pPr marL="278765" marR="0">
              <a:spcBef>
                <a:spcPts val="0"/>
              </a:spcBef>
              <a:spcAft>
                <a:spcPts val="0"/>
              </a:spcAft>
            </a:pPr>
            <a:r>
              <a:rPr lang="en-US" dirty="0">
                <a:solidFill>
                  <a:srgbClr val="231F20"/>
                </a:solidFill>
                <a:effectLst/>
                <a:ea typeface="Arial" panose="020B0604020202020204" pitchFamily="34" charset="0"/>
              </a:rPr>
              <a:t>The secondary formula is based 30% on population and 70% poverty. Thirty percent of the secondary </a:t>
            </a:r>
            <a:r>
              <a:rPr lang="en-US" dirty="0">
                <a:solidFill>
                  <a:srgbClr val="231F20"/>
                </a:solidFill>
              </a:rPr>
              <a:t>allocation is based on the following:</a:t>
            </a:r>
          </a:p>
          <a:p>
            <a:pPr marL="735965" lvl="1">
              <a:lnSpc>
                <a:spcPts val="1235"/>
              </a:lnSpc>
            </a:pPr>
            <a:endParaRPr lang="en-US" dirty="0"/>
          </a:p>
          <a:p>
            <a:pPr marL="735965" lvl="1">
              <a:lnSpc>
                <a:spcPts val="1235"/>
              </a:lnSpc>
            </a:pPr>
            <a:r>
              <a:rPr lang="en-US" b="1" dirty="0"/>
              <a:t>District population </a:t>
            </a:r>
            <a:r>
              <a:rPr lang="en-US" dirty="0"/>
              <a:t>of individuals aged 5-17 compared to</a:t>
            </a:r>
          </a:p>
          <a:p>
            <a:pPr marL="735965" lvl="1">
              <a:lnSpc>
                <a:spcPts val="1235"/>
              </a:lnSpc>
            </a:pPr>
            <a:endParaRPr lang="en-US" dirty="0"/>
          </a:p>
          <a:p>
            <a:pPr marL="735965" lvl="1">
              <a:lnSpc>
                <a:spcPts val="1235"/>
              </a:lnSpc>
            </a:pPr>
            <a:r>
              <a:rPr lang="en-US" b="1" dirty="0"/>
              <a:t>State population</a:t>
            </a:r>
            <a:r>
              <a:rPr lang="en-US" dirty="0"/>
              <a:t> of individuals aged 5 -17</a:t>
            </a:r>
          </a:p>
          <a:p>
            <a:pPr marL="735965" lvl="1">
              <a:lnSpc>
                <a:spcPts val="1235"/>
              </a:lnSpc>
            </a:pPr>
            <a:endParaRPr lang="en-US" dirty="0"/>
          </a:p>
          <a:p>
            <a:pPr marL="735965" lvl="1"/>
            <a:r>
              <a:rPr lang="en-US" dirty="0"/>
              <a:t>Seventy percent of the secondary allocation is based on the following:</a:t>
            </a:r>
          </a:p>
          <a:p>
            <a:pPr marL="735965" lvl="1">
              <a:lnSpc>
                <a:spcPts val="1235"/>
              </a:lnSpc>
            </a:pPr>
            <a:endParaRPr lang="en-US" dirty="0"/>
          </a:p>
          <a:p>
            <a:pPr marL="735965" lvl="1">
              <a:lnSpc>
                <a:spcPts val="1235"/>
              </a:lnSpc>
            </a:pPr>
            <a:r>
              <a:rPr lang="en-US" b="1" dirty="0"/>
              <a:t>District population </a:t>
            </a:r>
            <a:r>
              <a:rPr lang="en-US" dirty="0"/>
              <a:t>of individuals aged 5-17 in poverty compared to </a:t>
            </a:r>
          </a:p>
          <a:p>
            <a:pPr marL="735965" lvl="1">
              <a:lnSpc>
                <a:spcPts val="1235"/>
              </a:lnSpc>
            </a:pPr>
            <a:endParaRPr lang="en-US" dirty="0"/>
          </a:p>
          <a:p>
            <a:pPr marL="735965" lvl="1">
              <a:lnSpc>
                <a:spcPts val="1235"/>
              </a:lnSpc>
            </a:pPr>
            <a:r>
              <a:rPr lang="en-US" b="1" dirty="0"/>
              <a:t>State population</a:t>
            </a:r>
            <a:r>
              <a:rPr lang="en-US" dirty="0"/>
              <a:t> of individuals aged 5-17 in poverty</a:t>
            </a:r>
          </a:p>
          <a:p>
            <a:pPr marL="278765" marR="0">
              <a:lnSpc>
                <a:spcPts val="1235"/>
              </a:lnSpc>
              <a:spcBef>
                <a:spcPts val="0"/>
              </a:spcBef>
              <a:spcAft>
                <a:spcPts val="0"/>
              </a:spcAft>
            </a:pPr>
            <a:endParaRPr lang="en-US" dirty="0"/>
          </a:p>
          <a:p>
            <a:pPr marL="278765" marR="0">
              <a:lnSpc>
                <a:spcPts val="1235"/>
              </a:lnSpc>
              <a:spcBef>
                <a:spcPts val="0"/>
              </a:spcBef>
              <a:spcAft>
                <a:spcPts val="0"/>
              </a:spcAft>
            </a:pPr>
            <a:endParaRPr lang="en-US" dirty="0"/>
          </a:p>
          <a:p>
            <a:pPr marL="278765" marR="0">
              <a:spcBef>
                <a:spcPts val="0"/>
              </a:spcBef>
              <a:spcAft>
                <a:spcPts val="0"/>
              </a:spcAft>
            </a:pPr>
            <a:r>
              <a:rPr lang="en-US" dirty="0"/>
              <a:t>Results for each district are multiplied by the total secondary formula amount for Alabama from the Office of Career, Technical, and Adult Education (OCTAE) allocation.  The secondary LEA formula equals the sum of the amounts calculated for each district member in the LEA.</a:t>
            </a:r>
          </a:p>
        </p:txBody>
      </p:sp>
      <p:pic>
        <p:nvPicPr>
          <p:cNvPr id="3" name="Picture 2">
            <a:extLst>
              <a:ext uri="{FF2B5EF4-FFF2-40B4-BE49-F238E27FC236}">
                <a16:creationId xmlns:a16="http://schemas.microsoft.com/office/drawing/2014/main" id="{742BF427-2D35-44EE-9FC0-8BDD405EB8E2}"/>
              </a:ext>
            </a:extLst>
          </p:cNvPr>
          <p:cNvPicPr>
            <a:picLocks noChangeAspect="1"/>
          </p:cNvPicPr>
          <p:nvPr/>
        </p:nvPicPr>
        <p:blipFill>
          <a:blip r:embed="rId3"/>
          <a:stretch>
            <a:fillRect/>
          </a:stretch>
        </p:blipFill>
        <p:spPr>
          <a:xfrm>
            <a:off x="1218707" y="5184136"/>
            <a:ext cx="1010188" cy="1010188"/>
          </a:xfrm>
          <a:prstGeom prst="rect">
            <a:avLst/>
          </a:prstGeom>
        </p:spPr>
      </p:pic>
    </p:spTree>
    <p:extLst>
      <p:ext uri="{BB962C8B-B14F-4D97-AF65-F5344CB8AC3E}">
        <p14:creationId xmlns:p14="http://schemas.microsoft.com/office/powerpoint/2010/main" val="747875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404B45-2968-4AB7-9E79-630F089F2ECD}"/>
              </a:ext>
            </a:extLst>
          </p:cNvPr>
          <p:cNvSpPr>
            <a:spLocks noGrp="1"/>
          </p:cNvSpPr>
          <p:nvPr>
            <p:ph type="title"/>
          </p:nvPr>
        </p:nvSpPr>
        <p:spPr>
          <a:xfrm>
            <a:off x="558165" y="1242062"/>
            <a:ext cx="3200400" cy="4461163"/>
          </a:xfrm>
        </p:spPr>
        <p:txBody>
          <a:bodyPr vert="horz" lIns="91440" tIns="45720" rIns="91440" bIns="45720" rtlCol="0" anchor="ctr">
            <a:normAutofit/>
          </a:bodyPr>
          <a:lstStyle/>
          <a:p>
            <a:r>
              <a:rPr lang="en-US" sz="4800" b="1" kern="1200" dirty="0">
                <a:solidFill>
                  <a:srgbClr val="FFFFFF"/>
                </a:solidFill>
                <a:latin typeface="+mj-lt"/>
                <a:ea typeface="+mj-ea"/>
                <a:cs typeface="+mj-cs"/>
              </a:rPr>
              <a:t>Monitoring</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F6AF8E44-C838-45FA-955B-1B32DFF30569}"/>
              </a:ext>
            </a:extLst>
          </p:cNvPr>
          <p:cNvPicPr>
            <a:picLocks noChangeAspect="1"/>
          </p:cNvPicPr>
          <p:nvPr/>
        </p:nvPicPr>
        <p:blipFill>
          <a:blip r:embed="rId2"/>
          <a:stretch>
            <a:fillRect/>
          </a:stretch>
        </p:blipFill>
        <p:spPr>
          <a:xfrm>
            <a:off x="3423729" y="124164"/>
            <a:ext cx="2627604" cy="993734"/>
          </a:xfrm>
          <a:prstGeom prst="rect">
            <a:avLst/>
          </a:prstGeom>
        </p:spPr>
      </p:pic>
      <p:sp>
        <p:nvSpPr>
          <p:cNvPr id="5" name="TextBox 4">
            <a:extLst>
              <a:ext uri="{FF2B5EF4-FFF2-40B4-BE49-F238E27FC236}">
                <a16:creationId xmlns:a16="http://schemas.microsoft.com/office/drawing/2014/main" id="{73184612-E1F9-4105-AD78-5807AC773321}"/>
              </a:ext>
            </a:extLst>
          </p:cNvPr>
          <p:cNvSpPr txBox="1"/>
          <p:nvPr/>
        </p:nvSpPr>
        <p:spPr>
          <a:xfrm>
            <a:off x="4625502" y="469748"/>
            <a:ext cx="7840494" cy="6688460"/>
          </a:xfrm>
          <a:prstGeom prst="rect">
            <a:avLst/>
          </a:prstGeom>
        </p:spPr>
        <p:txBody>
          <a:bodyPr vert="horz" lIns="91440" tIns="45720" rIns="91440" bIns="45720" rtlCol="0" anchor="ctr">
            <a:normAutofit/>
          </a:bodyPr>
          <a:lstStyle/>
          <a:p>
            <a:pPr marL="285750" marR="492760" indent="-228600">
              <a:lnSpc>
                <a:spcPct val="90000"/>
              </a:lnSpc>
              <a:spcBef>
                <a:spcPts val="0"/>
              </a:spcBef>
              <a:spcAft>
                <a:spcPts val="0"/>
              </a:spcAft>
              <a:buFont typeface="Arial" panose="020B0604020202020204" pitchFamily="34" charset="0"/>
              <a:buChar char="•"/>
            </a:pPr>
            <a:r>
              <a:rPr lang="en-US" sz="2400" dirty="0">
                <a:effectLst/>
              </a:rPr>
              <a:t>CTE will follow the Federal Programs monitoring schedule to monitor the utilization of Perkins V funding. Furthermore, TAPE will serve as the evaluation tool required by law to evaluate how activities carried out improves the CTE program.</a:t>
            </a:r>
          </a:p>
          <a:p>
            <a:pPr marL="57150" marR="492760">
              <a:lnSpc>
                <a:spcPct val="90000"/>
              </a:lnSpc>
              <a:spcBef>
                <a:spcPts val="0"/>
              </a:spcBef>
              <a:spcAft>
                <a:spcPts val="0"/>
              </a:spcAft>
            </a:pPr>
            <a:endParaRPr lang="en-US" sz="2400" dirty="0">
              <a:effectLst/>
            </a:endParaRPr>
          </a:p>
          <a:p>
            <a:pPr marL="285750" marR="788670" indent="-228600">
              <a:lnSpc>
                <a:spcPct val="90000"/>
              </a:lnSpc>
              <a:spcBef>
                <a:spcPts val="0"/>
              </a:spcBef>
              <a:spcAft>
                <a:spcPts val="0"/>
              </a:spcAft>
              <a:buFont typeface="Arial" panose="020B0604020202020204" pitchFamily="34" charset="0"/>
              <a:buChar char="•"/>
            </a:pPr>
            <a:r>
              <a:rPr lang="en-US" sz="2400" dirty="0">
                <a:effectLst/>
              </a:rPr>
              <a:t>CTE Directors, LEA Superintendents and CSFOs are responsible for ensuring all Perkins V expenditures adhere to the following items:</a:t>
            </a:r>
          </a:p>
          <a:p>
            <a:pPr marL="1085850" marR="724535" lvl="1" indent="-514350">
              <a:lnSpc>
                <a:spcPct val="90000"/>
              </a:lnSpc>
              <a:spcBef>
                <a:spcPts val="5"/>
              </a:spcBef>
              <a:buClr>
                <a:srgbClr val="231F20"/>
              </a:buClr>
              <a:buSzPts val="1000"/>
              <a:buFont typeface="+mj-lt"/>
              <a:buAutoNum type="arabicPeriod"/>
              <a:tabLst>
                <a:tab pos="410210" algn="l"/>
              </a:tabLst>
            </a:pPr>
            <a:r>
              <a:rPr lang="en-US" sz="2000" spc="-80" dirty="0">
                <a:effectLst/>
              </a:rPr>
              <a:t>The funding is for the purpose of development, implementation, refinement, or support of an approved CTE program or Program of </a:t>
            </a:r>
            <a:r>
              <a:rPr lang="en-US" sz="2000" spc="-15" dirty="0">
                <a:effectLst/>
              </a:rPr>
              <a:t>Study.</a:t>
            </a:r>
          </a:p>
          <a:p>
            <a:pPr marL="1085850" marR="724535" lvl="1" indent="-514350">
              <a:lnSpc>
                <a:spcPct val="90000"/>
              </a:lnSpc>
              <a:spcBef>
                <a:spcPts val="5"/>
              </a:spcBef>
              <a:buClr>
                <a:srgbClr val="231F20"/>
              </a:buClr>
              <a:buSzPts val="1000"/>
              <a:buFont typeface="+mj-lt"/>
              <a:buAutoNum type="arabicPeriod"/>
              <a:tabLst>
                <a:tab pos="410210" algn="l"/>
              </a:tabLst>
            </a:pPr>
            <a:r>
              <a:rPr lang="en-US" sz="2000" spc="-80" dirty="0">
                <a:effectLst/>
              </a:rPr>
              <a:t>Funding is allocable according to the Perkins V Act.</a:t>
            </a:r>
          </a:p>
          <a:p>
            <a:pPr marL="1085850" marR="724535" lvl="1" indent="-514350">
              <a:lnSpc>
                <a:spcPct val="90000"/>
              </a:lnSpc>
              <a:spcBef>
                <a:spcPts val="5"/>
              </a:spcBef>
              <a:buClr>
                <a:srgbClr val="231F20"/>
              </a:buClr>
              <a:buSzPts val="1000"/>
              <a:buFont typeface="+mj-lt"/>
              <a:buAutoNum type="arabicPeriod"/>
              <a:tabLst>
                <a:tab pos="410210" algn="l"/>
              </a:tabLst>
            </a:pPr>
            <a:r>
              <a:rPr lang="en-US" sz="2000" spc="-80" dirty="0">
                <a:effectLst/>
              </a:rPr>
              <a:t>There is no supplanting. </a:t>
            </a:r>
            <a:r>
              <a:rPr lang="en-US" sz="2000" spc="-40" dirty="0">
                <a:effectLst/>
              </a:rPr>
              <a:t>You </a:t>
            </a:r>
            <a:r>
              <a:rPr lang="en-US" sz="2000" spc="-80" dirty="0">
                <a:effectLst/>
              </a:rPr>
              <a:t>cannot use federal funds to pay for equipment, staff, programs, or materials that would otherwise be paid for with state or local funds. In other words, the expenditure was not previously funded with local funding OR </a:t>
            </a:r>
            <a:r>
              <a:rPr lang="en-US" sz="2000" b="1" spc="-80" dirty="0">
                <a:effectLst/>
              </a:rPr>
              <a:t>is not a state mandate.</a:t>
            </a:r>
          </a:p>
          <a:p>
            <a:pPr marL="1085850" marR="724535" lvl="1" indent="-514350">
              <a:lnSpc>
                <a:spcPct val="90000"/>
              </a:lnSpc>
              <a:spcBef>
                <a:spcPts val="5"/>
              </a:spcBef>
              <a:buClr>
                <a:srgbClr val="231F20"/>
              </a:buClr>
              <a:buSzPts val="1000"/>
              <a:buFont typeface="+mj-lt"/>
              <a:buAutoNum type="arabicPeriod"/>
              <a:tabLst>
                <a:tab pos="410210" algn="l"/>
              </a:tabLst>
            </a:pPr>
            <a:r>
              <a:rPr lang="en-US" sz="2000" spc="-80" dirty="0">
                <a:effectLst/>
              </a:rPr>
              <a:t>The expenditure is reasonable and</a:t>
            </a:r>
            <a:r>
              <a:rPr lang="en-US" sz="2000" spc="-120" dirty="0">
                <a:effectLst/>
              </a:rPr>
              <a:t> </a:t>
            </a:r>
            <a:r>
              <a:rPr lang="en-US" sz="2000" spc="-80" dirty="0">
                <a:effectLst/>
              </a:rPr>
              <a:t>necessary for the plan’s</a:t>
            </a:r>
            <a:r>
              <a:rPr lang="en-US" sz="2000" spc="-10" dirty="0">
                <a:effectLst/>
              </a:rPr>
              <a:t> </a:t>
            </a:r>
            <a:r>
              <a:rPr lang="en-US" sz="2000" spc="-80" dirty="0">
                <a:effectLst/>
              </a:rPr>
              <a:t>execution.</a:t>
            </a:r>
          </a:p>
          <a:p>
            <a:pPr marR="0">
              <a:lnSpc>
                <a:spcPct val="90000"/>
              </a:lnSpc>
              <a:spcBef>
                <a:spcPts val="45"/>
              </a:spcBef>
              <a:spcAft>
                <a:spcPts val="0"/>
              </a:spcAft>
            </a:pPr>
            <a:endParaRPr lang="en-US" dirty="0">
              <a:effectLst/>
            </a:endParaRPr>
          </a:p>
        </p:txBody>
      </p:sp>
      <p:pic>
        <p:nvPicPr>
          <p:cNvPr id="6" name="Picture 5">
            <a:extLst>
              <a:ext uri="{FF2B5EF4-FFF2-40B4-BE49-F238E27FC236}">
                <a16:creationId xmlns:a16="http://schemas.microsoft.com/office/drawing/2014/main" id="{6B809557-2A83-4023-A601-10F8E589FC06}"/>
              </a:ext>
            </a:extLst>
          </p:cNvPr>
          <p:cNvPicPr>
            <a:picLocks noChangeAspect="1"/>
          </p:cNvPicPr>
          <p:nvPr/>
        </p:nvPicPr>
        <p:blipFill>
          <a:blip r:embed="rId3"/>
          <a:stretch>
            <a:fillRect/>
          </a:stretch>
        </p:blipFill>
        <p:spPr>
          <a:xfrm>
            <a:off x="1401446" y="5109926"/>
            <a:ext cx="1012024" cy="1012024"/>
          </a:xfrm>
          <a:prstGeom prst="rect">
            <a:avLst/>
          </a:prstGeom>
        </p:spPr>
      </p:pic>
    </p:spTree>
    <p:extLst>
      <p:ext uri="{BB962C8B-B14F-4D97-AF65-F5344CB8AC3E}">
        <p14:creationId xmlns:p14="http://schemas.microsoft.com/office/powerpoint/2010/main" val="2198420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54795A71-E2DC-4F81-9EDF-7D0252303A33}"/>
              </a:ext>
            </a:extLst>
          </p:cNvPr>
          <p:cNvSpPr txBox="1"/>
          <p:nvPr/>
        </p:nvSpPr>
        <p:spPr>
          <a:xfrm>
            <a:off x="4313682" y="898111"/>
            <a:ext cx="6906491" cy="5585619"/>
          </a:xfrm>
          <a:prstGeom prst="rect">
            <a:avLst/>
          </a:prstGeom>
        </p:spPr>
        <p:txBody>
          <a:bodyPr vert="horz" lIns="91440" tIns="45720" rIns="91440" bIns="45720" rtlCol="0" anchor="ctr">
            <a:normAutofit fontScale="92500" lnSpcReduction="10000"/>
          </a:bodyPr>
          <a:lstStyle/>
          <a:p>
            <a:pPr marL="410210" marR="492760" indent="-228600">
              <a:lnSpc>
                <a:spcPct val="90000"/>
              </a:lnSpc>
              <a:spcBef>
                <a:spcPts val="0"/>
              </a:spcBef>
              <a:spcAft>
                <a:spcPts val="600"/>
              </a:spcAft>
              <a:buFont typeface="Arial" panose="020B0604020202020204" pitchFamily="34" charset="0"/>
              <a:buChar char="•"/>
            </a:pPr>
            <a:r>
              <a:rPr lang="en-US" sz="2400" dirty="0">
                <a:effectLst/>
              </a:rPr>
              <a:t>Supplement versus supplant is a frequent question. Section 211(a) of Perkins V clearly states: ‘‘SUPPLEMENT NOT SUPPLANT—Funds made available under this Act for career and technical education activities shall supplement, and shall not supplant, non-federal funds expended to carry out career and technical education activities. “Perkins funds shall supplement, not supplant (replace), non- federal funds expended for CTE. If an activity is, or has been, supported by non-federal funds, Perkins funds may not be used to support that activity unless there is overwhelming evidence that the activity would be terminated if federal funds were not available.</a:t>
            </a:r>
          </a:p>
          <a:p>
            <a:pPr marL="410210" marR="897255" indent="-228600">
              <a:lnSpc>
                <a:spcPct val="90000"/>
              </a:lnSpc>
              <a:spcBef>
                <a:spcPts val="0"/>
              </a:spcBef>
              <a:spcAft>
                <a:spcPts val="600"/>
              </a:spcAft>
              <a:buFont typeface="Arial" panose="020B0604020202020204" pitchFamily="34" charset="0"/>
              <a:buChar char="•"/>
            </a:pPr>
            <a:r>
              <a:rPr lang="en-US" sz="2400" b="1" dirty="0">
                <a:effectLst/>
              </a:rPr>
              <a:t>Seek </a:t>
            </a:r>
            <a:r>
              <a:rPr lang="en-US" sz="2400" b="1" spc="-20" dirty="0">
                <a:effectLst/>
              </a:rPr>
              <a:t>state </a:t>
            </a:r>
            <a:r>
              <a:rPr lang="en-US" sz="2400" b="1" dirty="0">
                <a:effectLst/>
              </a:rPr>
              <a:t>advice </a:t>
            </a:r>
            <a:r>
              <a:rPr lang="en-US" sz="2400" b="1" spc="-25" dirty="0">
                <a:effectLst/>
              </a:rPr>
              <a:t>before </a:t>
            </a:r>
            <a:r>
              <a:rPr lang="en-US" sz="2400" b="1" spc="-20" dirty="0">
                <a:effectLst/>
              </a:rPr>
              <a:t>proceeding under </a:t>
            </a:r>
            <a:r>
              <a:rPr lang="en-US" sz="2400" b="1" dirty="0">
                <a:effectLst/>
              </a:rPr>
              <a:t>this </a:t>
            </a:r>
            <a:r>
              <a:rPr lang="en-US" sz="2400" b="1" spc="-25" dirty="0">
                <a:effectLst/>
              </a:rPr>
              <a:t>exception. </a:t>
            </a:r>
            <a:r>
              <a:rPr lang="en-US" sz="2400" b="1" dirty="0">
                <a:effectLst/>
              </a:rPr>
              <a:t>If the </a:t>
            </a:r>
            <a:r>
              <a:rPr lang="en-US" sz="2400" b="1" spc="-15" dirty="0">
                <a:effectLst/>
              </a:rPr>
              <a:t>LEA </a:t>
            </a:r>
            <a:r>
              <a:rPr lang="en-US" sz="2400" b="1" spc="-20" dirty="0">
                <a:effectLst/>
              </a:rPr>
              <a:t>would normally </a:t>
            </a:r>
            <a:r>
              <a:rPr lang="en-US" sz="2400" b="1" spc="-15" dirty="0">
                <a:effectLst/>
              </a:rPr>
              <a:t>pay </a:t>
            </a:r>
            <a:r>
              <a:rPr lang="en-US" sz="2400" b="1" spc="-20" dirty="0">
                <a:effectLst/>
              </a:rPr>
              <a:t>for </a:t>
            </a:r>
            <a:r>
              <a:rPr lang="en-US" sz="2400" b="1" dirty="0">
                <a:effectLst/>
              </a:rPr>
              <a:t>an </a:t>
            </a:r>
            <a:r>
              <a:rPr lang="en-US" sz="2400" b="1" spc="-20" dirty="0">
                <a:effectLst/>
              </a:rPr>
              <a:t>item, </a:t>
            </a:r>
            <a:r>
              <a:rPr lang="en-US" sz="2400" b="1" dirty="0">
                <a:effectLst/>
              </a:rPr>
              <a:t>service, or </a:t>
            </a:r>
            <a:r>
              <a:rPr lang="en-US" sz="2400" b="1" spc="-35" dirty="0">
                <a:effectLst/>
              </a:rPr>
              <a:t>activity, </a:t>
            </a:r>
            <a:r>
              <a:rPr lang="en-US" sz="2400" b="1" dirty="0">
                <a:effectLst/>
              </a:rPr>
              <a:t>then </a:t>
            </a:r>
            <a:r>
              <a:rPr lang="en-US" sz="2400" b="1" spc="-20" dirty="0">
                <a:effectLst/>
              </a:rPr>
              <a:t>Perkins dollars should </a:t>
            </a:r>
            <a:r>
              <a:rPr lang="en-US" sz="2400" b="1" dirty="0">
                <a:effectLst/>
              </a:rPr>
              <a:t>not be </a:t>
            </a:r>
            <a:r>
              <a:rPr lang="en-US" sz="2400" b="1" spc="-20" dirty="0">
                <a:effectLst/>
              </a:rPr>
              <a:t>used.</a:t>
            </a:r>
            <a:endParaRPr lang="en-US" sz="2400" b="1" dirty="0">
              <a:effectLst/>
            </a:endParaRPr>
          </a:p>
        </p:txBody>
      </p:sp>
      <p:sp>
        <p:nvSpPr>
          <p:cNvPr id="6" name="Title 1">
            <a:extLst>
              <a:ext uri="{FF2B5EF4-FFF2-40B4-BE49-F238E27FC236}">
                <a16:creationId xmlns:a16="http://schemas.microsoft.com/office/drawing/2014/main" id="{AC633B9D-A46F-43EF-9343-46A3CEC436A1}"/>
              </a:ext>
            </a:extLst>
          </p:cNvPr>
          <p:cNvSpPr txBox="1">
            <a:spLocks/>
          </p:cNvSpPr>
          <p:nvPr/>
        </p:nvSpPr>
        <p:spPr>
          <a:xfrm>
            <a:off x="558165" y="1242062"/>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FFFFFF"/>
                </a:solidFill>
              </a:rPr>
              <a:t>Supplanting</a:t>
            </a:r>
          </a:p>
        </p:txBody>
      </p:sp>
      <p:pic>
        <p:nvPicPr>
          <p:cNvPr id="2" name="Picture 1">
            <a:extLst>
              <a:ext uri="{FF2B5EF4-FFF2-40B4-BE49-F238E27FC236}">
                <a16:creationId xmlns:a16="http://schemas.microsoft.com/office/drawing/2014/main" id="{B855E700-1D84-4335-8FFA-F9EC7E5ABB86}"/>
              </a:ext>
            </a:extLst>
          </p:cNvPr>
          <p:cNvPicPr>
            <a:picLocks noChangeAspect="1"/>
          </p:cNvPicPr>
          <p:nvPr/>
        </p:nvPicPr>
        <p:blipFill>
          <a:blip r:embed="rId2"/>
          <a:stretch>
            <a:fillRect/>
          </a:stretch>
        </p:blipFill>
        <p:spPr>
          <a:xfrm>
            <a:off x="9495782" y="32811"/>
            <a:ext cx="2627604" cy="993734"/>
          </a:xfrm>
          <a:prstGeom prst="rect">
            <a:avLst/>
          </a:prstGeom>
        </p:spPr>
      </p:pic>
      <p:pic>
        <p:nvPicPr>
          <p:cNvPr id="3" name="Picture 2">
            <a:extLst>
              <a:ext uri="{FF2B5EF4-FFF2-40B4-BE49-F238E27FC236}">
                <a16:creationId xmlns:a16="http://schemas.microsoft.com/office/drawing/2014/main" id="{BC00440C-34D4-49B3-BD20-E819A9FA4362}"/>
              </a:ext>
            </a:extLst>
          </p:cNvPr>
          <p:cNvPicPr>
            <a:picLocks noChangeAspect="1"/>
          </p:cNvPicPr>
          <p:nvPr/>
        </p:nvPicPr>
        <p:blipFill>
          <a:blip r:embed="rId3"/>
          <a:stretch>
            <a:fillRect/>
          </a:stretch>
        </p:blipFill>
        <p:spPr>
          <a:xfrm>
            <a:off x="1401446" y="5471706"/>
            <a:ext cx="1012024" cy="1012024"/>
          </a:xfrm>
          <a:prstGeom prst="rect">
            <a:avLst/>
          </a:prstGeom>
        </p:spPr>
      </p:pic>
    </p:spTree>
    <p:extLst>
      <p:ext uri="{BB962C8B-B14F-4D97-AF65-F5344CB8AC3E}">
        <p14:creationId xmlns:p14="http://schemas.microsoft.com/office/powerpoint/2010/main" val="2545624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sky, car&#10;&#10;Description automatically generated">
            <a:extLst>
              <a:ext uri="{FF2B5EF4-FFF2-40B4-BE49-F238E27FC236}">
                <a16:creationId xmlns:a16="http://schemas.microsoft.com/office/drawing/2014/main" id="{F4E5CD47-F24C-4EEF-9741-03AD8412429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4157" r="22989" b="1"/>
          <a:stretch/>
        </p:blipFill>
        <p:spPr>
          <a:xfrm>
            <a:off x="576244" y="650494"/>
            <a:ext cx="5628018" cy="5324142"/>
          </a:xfrm>
          <a:prstGeom prst="rect">
            <a:avLst/>
          </a:prstGeom>
        </p:spPr>
      </p:pic>
      <p:sp>
        <p:nvSpPr>
          <p:cNvPr id="49" name="Rectangle 4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31F20A-A467-4D07-807D-CC1F53C12C24}"/>
              </a:ext>
            </a:extLst>
          </p:cNvPr>
          <p:cNvSpPr txBox="1"/>
          <p:nvPr/>
        </p:nvSpPr>
        <p:spPr>
          <a:xfrm>
            <a:off x="7239012" y="2031101"/>
            <a:ext cx="4282984" cy="35119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dirty="0"/>
              <a:t>My career tech center has an automotive program.  Can we buy this?</a:t>
            </a:r>
          </a:p>
        </p:txBody>
      </p:sp>
      <p:sp>
        <p:nvSpPr>
          <p:cNvPr id="51" name="Rectangle 5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532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21 Answers To The Biggest FAFSA Questions – Forbes Advisor">
            <a:extLst>
              <a:ext uri="{FF2B5EF4-FFF2-40B4-BE49-F238E27FC236}">
                <a16:creationId xmlns:a16="http://schemas.microsoft.com/office/drawing/2014/main" id="{DC2BE18D-0EE1-3A4F-F887-41502B938489}"/>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l="15595" r="5094"/>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5BBAC7D-D5E6-41F6-9849-76F55FC8A3F0}"/>
              </a:ext>
            </a:extLst>
          </p:cNvPr>
          <p:cNvSpPr txBox="1"/>
          <p:nvPr/>
        </p:nvSpPr>
        <p:spPr>
          <a:xfrm>
            <a:off x="6428096" y="1970178"/>
            <a:ext cx="5760855"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600" b="1" dirty="0"/>
              <a:t>Allowable and Unallowable Uses of Funds</a:t>
            </a:r>
            <a:br>
              <a:rPr lang="en-US" sz="3600" b="1" dirty="0"/>
            </a:br>
            <a:endParaRPr lang="en-US" sz="3600" b="1" dirty="0"/>
          </a:p>
          <a:p>
            <a:pPr indent="-228600">
              <a:lnSpc>
                <a:spcPct val="90000"/>
              </a:lnSpc>
              <a:spcAft>
                <a:spcPts val="600"/>
              </a:spcAft>
              <a:buFont typeface="Arial" panose="020B0604020202020204" pitchFamily="34" charset="0"/>
              <a:buChar char="•"/>
            </a:pPr>
            <a:r>
              <a:rPr lang="en-US" sz="3600" b="1" dirty="0"/>
              <a:t>How can we spend our Perkins funding?</a:t>
            </a:r>
          </a:p>
        </p:txBody>
      </p:sp>
      <p:sp>
        <p:nvSpPr>
          <p:cNvPr id="15" name="TextBox 14">
            <a:extLst>
              <a:ext uri="{FF2B5EF4-FFF2-40B4-BE49-F238E27FC236}">
                <a16:creationId xmlns:a16="http://schemas.microsoft.com/office/drawing/2014/main" id="{165DB2A6-32EC-48BE-B07F-608F28361D14}"/>
              </a:ext>
            </a:extLst>
          </p:cNvPr>
          <p:cNvSpPr txBox="1"/>
          <p:nvPr/>
        </p:nvSpPr>
        <p:spPr>
          <a:xfrm>
            <a:off x="335798" y="5952023"/>
            <a:ext cx="11853153" cy="738664"/>
          </a:xfrm>
          <a:prstGeom prst="rect">
            <a:avLst/>
          </a:prstGeom>
          <a:noFill/>
        </p:spPr>
        <p:txBody>
          <a:bodyPr wrap="square">
            <a:spAutoFit/>
          </a:bodyPr>
          <a:lstStyle/>
          <a:p>
            <a:pPr>
              <a:spcAft>
                <a:spcPts val="600"/>
              </a:spcAft>
            </a:pPr>
            <a:r>
              <a:rPr lang="en-US" sz="2400" b="1" dirty="0">
                <a:solidFill>
                  <a:schemeClr val="accent5">
                    <a:lumMod val="75000"/>
                  </a:schemeClr>
                </a:solidFill>
              </a:rPr>
              <a:t>RESOURCE:  The Alabama CTE Perkins Operational Handbook </a:t>
            </a:r>
            <a:r>
              <a:rPr lang="en-US" sz="2400" dirty="0"/>
              <a:t>- </a:t>
            </a:r>
            <a:r>
              <a:rPr lang="en-US" dirty="0">
                <a:hlinkClick r:id="rId3"/>
              </a:rPr>
              <a:t>https://alabamactso.org/wp-content/uploads/2020/07/Alabama-Perkins-V-Handbook-2020.pdf</a:t>
            </a:r>
            <a:r>
              <a:rPr lang="en-US" dirty="0"/>
              <a:t> </a:t>
            </a:r>
            <a:endParaRPr lang="en-US" sz="2400" dirty="0"/>
          </a:p>
        </p:txBody>
      </p:sp>
      <p:pic>
        <p:nvPicPr>
          <p:cNvPr id="3" name="Picture 2">
            <a:extLst>
              <a:ext uri="{FF2B5EF4-FFF2-40B4-BE49-F238E27FC236}">
                <a16:creationId xmlns:a16="http://schemas.microsoft.com/office/drawing/2014/main" id="{3EB52207-039B-21CB-FF51-E052D5B37D51}"/>
              </a:ext>
            </a:extLst>
          </p:cNvPr>
          <p:cNvPicPr>
            <a:picLocks noChangeAspect="1"/>
          </p:cNvPicPr>
          <p:nvPr/>
        </p:nvPicPr>
        <p:blipFill>
          <a:blip r:embed="rId4"/>
          <a:stretch>
            <a:fillRect/>
          </a:stretch>
        </p:blipFill>
        <p:spPr>
          <a:xfrm>
            <a:off x="10224903" y="4446863"/>
            <a:ext cx="1495634" cy="1505160"/>
          </a:xfrm>
          <a:prstGeom prst="rect">
            <a:avLst/>
          </a:prstGeom>
        </p:spPr>
      </p:pic>
    </p:spTree>
    <p:extLst>
      <p:ext uri="{BB962C8B-B14F-4D97-AF65-F5344CB8AC3E}">
        <p14:creationId xmlns:p14="http://schemas.microsoft.com/office/powerpoint/2010/main" val="789243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30" name="Rectangle 29">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D60D0C7-049E-32E4-EB63-C0E7B9299C99}"/>
              </a:ext>
            </a:extLst>
          </p:cNvPr>
          <p:cNvPicPr>
            <a:picLocks noChangeAspect="1"/>
          </p:cNvPicPr>
          <p:nvPr/>
        </p:nvPicPr>
        <p:blipFill rotWithShape="1">
          <a:blip r:embed="rId3"/>
          <a:srcRect r="2802" b="1"/>
          <a:stretch/>
        </p:blipFill>
        <p:spPr>
          <a:xfrm>
            <a:off x="838200" y="704765"/>
            <a:ext cx="10628376" cy="5440003"/>
          </a:xfrm>
          <a:prstGeom prst="rect">
            <a:avLst/>
          </a:prstGeom>
        </p:spPr>
      </p:pic>
      <p:sp>
        <p:nvSpPr>
          <p:cNvPr id="2" name="Slide Number Placeholder 1">
            <a:extLst>
              <a:ext uri="{FF2B5EF4-FFF2-40B4-BE49-F238E27FC236}">
                <a16:creationId xmlns:a16="http://schemas.microsoft.com/office/drawing/2014/main" id="{9908C0B5-8967-97EF-CCD8-65A6CA5887BC}"/>
              </a:ext>
            </a:extLst>
          </p:cNvPr>
          <p:cNvSpPr>
            <a:spLocks noGrp="1"/>
          </p:cNvSpPr>
          <p:nvPr>
            <p:ph type="sldNum" sz="quarter" idx="12"/>
          </p:nvPr>
        </p:nvSpPr>
        <p:spPr>
          <a:xfrm>
            <a:off x="8610600" y="6492240"/>
            <a:ext cx="2743200" cy="365125"/>
          </a:xfrm>
        </p:spPr>
        <p:txBody>
          <a:bodyPr>
            <a:normAutofit/>
          </a:bodyPr>
          <a:lstStyle/>
          <a:p>
            <a:pPr>
              <a:spcAft>
                <a:spcPts val="600"/>
              </a:spcAft>
            </a:pPr>
            <a:fld id="{6D22F896-40B5-4ADD-8801-0D06FADFA095}" type="slidenum">
              <a:rPr lang="en-US" smtClean="0"/>
              <a:pPr>
                <a:spcAft>
                  <a:spcPts val="600"/>
                </a:spcAft>
              </a:pPr>
              <a:t>17</a:t>
            </a:fld>
            <a:endParaRPr lang="en-US"/>
          </a:p>
        </p:txBody>
      </p:sp>
    </p:spTree>
    <p:extLst>
      <p:ext uri="{BB962C8B-B14F-4D97-AF65-F5344CB8AC3E}">
        <p14:creationId xmlns:p14="http://schemas.microsoft.com/office/powerpoint/2010/main" val="4061852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513E25-AD81-4F72-AA31-E427A6C460E2}"/>
              </a:ext>
            </a:extLst>
          </p:cNvPr>
          <p:cNvSpPr>
            <a:spLocks noGrp="1"/>
          </p:cNvSpPr>
          <p:nvPr>
            <p:ph type="title"/>
          </p:nvPr>
        </p:nvSpPr>
        <p:spPr>
          <a:xfrm>
            <a:off x="206477" y="1153572"/>
            <a:ext cx="3680757" cy="4461163"/>
          </a:xfrm>
        </p:spPr>
        <p:txBody>
          <a:bodyPr vert="horz" lIns="91440" tIns="45720" rIns="91440" bIns="45720" rtlCol="0">
            <a:normAutofit/>
          </a:bodyPr>
          <a:lstStyle/>
          <a:p>
            <a:r>
              <a:rPr lang="en-US" b="1" kern="1200" dirty="0">
                <a:solidFill>
                  <a:srgbClr val="FFFFFF"/>
                </a:solidFill>
                <a:latin typeface="+mj-lt"/>
                <a:ea typeface="+mj-ea"/>
                <a:cs typeface="+mj-cs"/>
              </a:rPr>
              <a:t>Overarching Considerations</a:t>
            </a:r>
          </a:p>
        </p:txBody>
      </p:sp>
      <p:sp>
        <p:nvSpPr>
          <p:cNvPr id="29"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495F780-DD1A-4B15-8B57-82C1F82D9F83}"/>
              </a:ext>
            </a:extLst>
          </p:cNvPr>
          <p:cNvSpPr>
            <a:spLocks noGrp="1"/>
          </p:cNvSpPr>
          <p:nvPr>
            <p:ph idx="1"/>
          </p:nvPr>
        </p:nvSpPr>
        <p:spPr>
          <a:xfrm>
            <a:off x="4402874" y="1026545"/>
            <a:ext cx="6906491" cy="5585619"/>
          </a:xfrm>
        </p:spPr>
        <p:txBody>
          <a:bodyPr vert="horz" lIns="91440" tIns="45720" rIns="91440" bIns="45720" rtlCol="0" anchor="ctr">
            <a:normAutofit/>
          </a:bodyPr>
          <a:lstStyle/>
          <a:p>
            <a:pPr marL="342900"/>
            <a:r>
              <a:rPr lang="en-US" dirty="0"/>
              <a:t>The expenditure must be reasonable and necessary.</a:t>
            </a:r>
          </a:p>
          <a:p>
            <a:pPr marL="342900"/>
            <a:r>
              <a:rPr lang="en-US" dirty="0"/>
              <a:t>The expenditure must be on the LEAs Comprehensive Local Needs Assessment (CLNA).</a:t>
            </a:r>
          </a:p>
          <a:p>
            <a:pPr marL="342900"/>
            <a:r>
              <a:rPr lang="en-US" dirty="0"/>
              <a:t>The expenditure must be on the allowable usage list.</a:t>
            </a:r>
          </a:p>
          <a:p>
            <a:pPr marL="342900"/>
            <a:r>
              <a:rPr lang="en-US" dirty="0"/>
              <a:t>The expenditure must be in </a:t>
            </a:r>
            <a:r>
              <a:rPr lang="en-US" dirty="0" err="1"/>
              <a:t>eGAP</a:t>
            </a:r>
            <a:r>
              <a:rPr lang="en-US" dirty="0"/>
              <a:t> coded correctly.  </a:t>
            </a:r>
            <a:br>
              <a:rPr lang="en-US" dirty="0"/>
            </a:br>
            <a:endParaRPr lang="en-US" dirty="0"/>
          </a:p>
          <a:p>
            <a:pPr marL="114300" indent="0" algn="ctr">
              <a:buNone/>
            </a:pPr>
            <a:r>
              <a:rPr lang="en-US" dirty="0">
                <a:solidFill>
                  <a:schemeClr val="accent4">
                    <a:lumMod val="75000"/>
                  </a:schemeClr>
                </a:solidFill>
              </a:rPr>
              <a:t>When in doubt, please ASK. </a:t>
            </a:r>
          </a:p>
        </p:txBody>
      </p:sp>
      <p:pic>
        <p:nvPicPr>
          <p:cNvPr id="6" name="Picture 5">
            <a:extLst>
              <a:ext uri="{FF2B5EF4-FFF2-40B4-BE49-F238E27FC236}">
                <a16:creationId xmlns:a16="http://schemas.microsoft.com/office/drawing/2014/main" id="{2B85A366-62D5-4417-A5F6-AF3FEFAC4A15}"/>
              </a:ext>
            </a:extLst>
          </p:cNvPr>
          <p:cNvPicPr>
            <a:picLocks noChangeAspect="1"/>
          </p:cNvPicPr>
          <p:nvPr/>
        </p:nvPicPr>
        <p:blipFill>
          <a:blip r:embed="rId2"/>
          <a:stretch>
            <a:fillRect/>
          </a:stretch>
        </p:blipFill>
        <p:spPr>
          <a:xfrm>
            <a:off x="894101" y="5702333"/>
            <a:ext cx="1012024" cy="1012024"/>
          </a:xfrm>
          <a:prstGeom prst="rect">
            <a:avLst/>
          </a:prstGeom>
        </p:spPr>
      </p:pic>
      <p:pic>
        <p:nvPicPr>
          <p:cNvPr id="7" name="Picture 6">
            <a:extLst>
              <a:ext uri="{FF2B5EF4-FFF2-40B4-BE49-F238E27FC236}">
                <a16:creationId xmlns:a16="http://schemas.microsoft.com/office/drawing/2014/main" id="{2A64E061-652A-4A73-974A-68D28E42ABA1}"/>
              </a:ext>
            </a:extLst>
          </p:cNvPr>
          <p:cNvPicPr>
            <a:picLocks noChangeAspect="1"/>
          </p:cNvPicPr>
          <p:nvPr/>
        </p:nvPicPr>
        <p:blipFill>
          <a:blip r:embed="rId3"/>
          <a:stretch>
            <a:fillRect/>
          </a:stretch>
        </p:blipFill>
        <p:spPr>
          <a:xfrm>
            <a:off x="9451475" y="32811"/>
            <a:ext cx="2627604" cy="993734"/>
          </a:xfrm>
          <a:prstGeom prst="rect">
            <a:avLst/>
          </a:prstGeom>
        </p:spPr>
      </p:pic>
    </p:spTree>
    <p:extLst>
      <p:ext uri="{BB962C8B-B14F-4D97-AF65-F5344CB8AC3E}">
        <p14:creationId xmlns:p14="http://schemas.microsoft.com/office/powerpoint/2010/main" val="2300770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4795A71-E2DC-4F81-9EDF-7D0252303A33}"/>
              </a:ext>
            </a:extLst>
          </p:cNvPr>
          <p:cNvSpPr txBox="1"/>
          <p:nvPr/>
        </p:nvSpPr>
        <p:spPr>
          <a:xfrm>
            <a:off x="4313682" y="1059356"/>
            <a:ext cx="6906491" cy="5585619"/>
          </a:xfrm>
          <a:prstGeom prst="rect">
            <a:avLst/>
          </a:prstGeom>
        </p:spPr>
        <p:txBody>
          <a:bodyPr vert="horz" lIns="91440" tIns="45720" rIns="91440" bIns="45720" rtlCol="0" anchor="ctr">
            <a:normAutofit/>
          </a:bodyPr>
          <a:lstStyle/>
          <a:p>
            <a:pPr marL="410210" marR="49276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C633B9D-A46F-43EF-9343-46A3CEC436A1}"/>
              </a:ext>
            </a:extLst>
          </p:cNvPr>
          <p:cNvSpPr txBox="1">
            <a:spLocks/>
          </p:cNvSpPr>
          <p:nvPr/>
        </p:nvSpPr>
        <p:spPr>
          <a:xfrm>
            <a:off x="282102" y="1242062"/>
            <a:ext cx="3617917"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Light" panose="020F0302020204030204"/>
                <a:ea typeface="+mj-ea"/>
                <a:cs typeface="+mj-cs"/>
              </a:rPr>
              <a:t>Operations &amp; Maintenance</a:t>
            </a:r>
          </a:p>
        </p:txBody>
      </p:sp>
      <p:pic>
        <p:nvPicPr>
          <p:cNvPr id="2" name="Picture 1">
            <a:extLst>
              <a:ext uri="{FF2B5EF4-FFF2-40B4-BE49-F238E27FC236}">
                <a16:creationId xmlns:a16="http://schemas.microsoft.com/office/drawing/2014/main" id="{B855E700-1D84-4335-8FFA-F9EC7E5ABB86}"/>
              </a:ext>
            </a:extLst>
          </p:cNvPr>
          <p:cNvPicPr>
            <a:picLocks noChangeAspect="1"/>
          </p:cNvPicPr>
          <p:nvPr/>
        </p:nvPicPr>
        <p:blipFill>
          <a:blip r:embed="rId2"/>
          <a:stretch>
            <a:fillRect/>
          </a:stretch>
        </p:blipFill>
        <p:spPr>
          <a:xfrm>
            <a:off x="9495782" y="32811"/>
            <a:ext cx="2627604" cy="993734"/>
          </a:xfrm>
          <a:prstGeom prst="rect">
            <a:avLst/>
          </a:prstGeom>
        </p:spPr>
      </p:pic>
      <p:sp>
        <p:nvSpPr>
          <p:cNvPr id="10" name="TextBox 9">
            <a:extLst>
              <a:ext uri="{FF2B5EF4-FFF2-40B4-BE49-F238E27FC236}">
                <a16:creationId xmlns:a16="http://schemas.microsoft.com/office/drawing/2014/main" id="{6EA535A7-6A00-4DDB-A24D-3C6D8B855D77}"/>
              </a:ext>
            </a:extLst>
          </p:cNvPr>
          <p:cNvSpPr txBox="1"/>
          <p:nvPr/>
        </p:nvSpPr>
        <p:spPr>
          <a:xfrm>
            <a:off x="4282407" y="802253"/>
            <a:ext cx="6525714"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State Funds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All Operations and Maintenance funding amounts are based upon the number of teachers your system coded CTE in LEAPs for the preceding school year.   JROTC teachers belong to and are coded to CTE in LEAPs and receive the O &amp; M allocation for their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Funds are intended to provide the consumable materials for which federal dollars cannot be used, such as materials and supplies, textbooks, or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anything related to CTE student instruction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Approval to spend O &amp; M on a large item (such as a greenhouse) will be approved on a case-by-case basis by Dawn Morrison.  O &amp; M is now a line item in the budget, so please ensure that the funds are dedicated to student needs.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C97D9C0-9C2D-4394-8453-9678F63DD6BC}"/>
              </a:ext>
            </a:extLst>
          </p:cNvPr>
          <p:cNvPicPr>
            <a:picLocks noChangeAspect="1"/>
          </p:cNvPicPr>
          <p:nvPr/>
        </p:nvPicPr>
        <p:blipFill>
          <a:blip r:embed="rId3"/>
          <a:stretch>
            <a:fillRect/>
          </a:stretch>
        </p:blipFill>
        <p:spPr>
          <a:xfrm>
            <a:off x="944297" y="5534262"/>
            <a:ext cx="1012024" cy="1012024"/>
          </a:xfrm>
          <a:prstGeom prst="rect">
            <a:avLst/>
          </a:prstGeom>
        </p:spPr>
      </p:pic>
    </p:spTree>
    <p:extLst>
      <p:ext uri="{BB962C8B-B14F-4D97-AF65-F5344CB8AC3E}">
        <p14:creationId xmlns:p14="http://schemas.microsoft.com/office/powerpoint/2010/main" val="2593480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 name="Rectangle 29">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itle 4">
            <a:extLst>
              <a:ext uri="{FF2B5EF4-FFF2-40B4-BE49-F238E27FC236}">
                <a16:creationId xmlns:a16="http://schemas.microsoft.com/office/drawing/2014/main" id="{20544F13-F77F-4766-BDC3-45C680983BF4}"/>
              </a:ext>
            </a:extLst>
          </p:cNvPr>
          <p:cNvSpPr>
            <a:spLocks noGrp="1"/>
          </p:cNvSpPr>
          <p:nvPr>
            <p:ph type="title"/>
          </p:nvPr>
        </p:nvSpPr>
        <p:spPr>
          <a:xfrm>
            <a:off x="304800" y="319314"/>
            <a:ext cx="11405937" cy="1030515"/>
          </a:xfrm>
        </p:spPr>
        <p:txBody>
          <a:bodyPr vert="horz" lIns="91440" tIns="45720" rIns="91440" bIns="45720" rtlCol="0" anchor="ctr">
            <a:normAutofit fontScale="90000"/>
          </a:bodyPr>
          <a:lstStyle/>
          <a:p>
            <a:r>
              <a:rPr lang="en-US" sz="4000" b="1" dirty="0">
                <a:solidFill>
                  <a:srgbClr val="FFFFFF"/>
                </a:solidFill>
              </a:rPr>
              <a:t>2023 Legislative Session</a:t>
            </a:r>
            <a:br>
              <a:rPr lang="en-US" sz="3200" dirty="0">
                <a:solidFill>
                  <a:srgbClr val="FFFFFF"/>
                </a:solidFill>
              </a:rPr>
            </a:br>
            <a:endParaRPr lang="en-US" sz="3200" dirty="0">
              <a:solidFill>
                <a:srgbClr val="FFFFFF"/>
              </a:solidFill>
            </a:endParaRPr>
          </a:p>
        </p:txBody>
      </p:sp>
      <p:pic>
        <p:nvPicPr>
          <p:cNvPr id="6" name="Picture 5">
            <a:extLst>
              <a:ext uri="{FF2B5EF4-FFF2-40B4-BE49-F238E27FC236}">
                <a16:creationId xmlns:a16="http://schemas.microsoft.com/office/drawing/2014/main" id="{AEC1CB97-B183-42DF-8B96-2D7F88431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0274" y="4783061"/>
            <a:ext cx="2053390" cy="1986655"/>
          </a:xfrm>
          <a:prstGeom prst="rect">
            <a:avLst/>
          </a:prstGeom>
          <a:noFill/>
        </p:spPr>
      </p:pic>
      <p:pic>
        <p:nvPicPr>
          <p:cNvPr id="9" name="Picture 8">
            <a:extLst>
              <a:ext uri="{FF2B5EF4-FFF2-40B4-BE49-F238E27FC236}">
                <a16:creationId xmlns:a16="http://schemas.microsoft.com/office/drawing/2014/main" id="{0251FCF9-A017-45E6-BF3B-841865ADA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63" y="5084377"/>
            <a:ext cx="4215343" cy="1506985"/>
          </a:xfrm>
          <a:prstGeom prst="rect">
            <a:avLst/>
          </a:prstGeom>
        </p:spPr>
      </p:pic>
      <p:sp>
        <p:nvSpPr>
          <p:cNvPr id="10" name="Content Placeholder 9">
            <a:extLst>
              <a:ext uri="{FF2B5EF4-FFF2-40B4-BE49-F238E27FC236}">
                <a16:creationId xmlns:a16="http://schemas.microsoft.com/office/drawing/2014/main" id="{6F8E46C8-2D80-4EDB-A084-BD9C2AF0715A}"/>
              </a:ext>
            </a:extLst>
          </p:cNvPr>
          <p:cNvSpPr>
            <a:spLocks noGrp="1"/>
          </p:cNvSpPr>
          <p:nvPr>
            <p:ph idx="4294967295"/>
          </p:nvPr>
        </p:nvSpPr>
        <p:spPr>
          <a:xfrm>
            <a:off x="830177" y="1786406"/>
            <a:ext cx="10355181" cy="3449068"/>
          </a:xfrm>
        </p:spPr>
        <p:txBody>
          <a:bodyPr vert="horz" lIns="91440" tIns="45720" rIns="91440" bIns="45720" rtlCol="0">
            <a:normAutofit/>
          </a:bodyPr>
          <a:lstStyle/>
          <a:p>
            <a:pPr marL="0" indent="0">
              <a:buNone/>
            </a:pPr>
            <a:r>
              <a:rPr lang="en-US" sz="3600" dirty="0"/>
              <a:t>Governor Ivey’s FY24 Budget</a:t>
            </a:r>
          </a:p>
          <a:p>
            <a:pPr lvl="1"/>
            <a:r>
              <a:rPr lang="en-US" sz="3600" dirty="0"/>
              <a:t>CS4AL: +$3M (100% increase)</a:t>
            </a:r>
          </a:p>
          <a:p>
            <a:pPr lvl="1"/>
            <a:r>
              <a:rPr lang="en-US" sz="3600" dirty="0"/>
              <a:t>CTI: +$11M (includes 70 new career coaches)</a:t>
            </a:r>
          </a:p>
          <a:p>
            <a:pPr lvl="1"/>
            <a:r>
              <a:rPr lang="en-US" sz="3600" dirty="0"/>
              <a:t>JAG: +$1.5M (48 {8 new} programs at $75K)</a:t>
            </a:r>
          </a:p>
          <a:p>
            <a:pPr lvl="1"/>
            <a:r>
              <a:rPr lang="en-US" sz="3600" dirty="0"/>
              <a:t>CCR Grants: $15M (new)</a:t>
            </a:r>
          </a:p>
          <a:p>
            <a:pPr lvl="1"/>
            <a:r>
              <a:rPr lang="en-US" sz="3600" dirty="0"/>
              <a:t>O&amp;M: $8M (level)</a:t>
            </a:r>
          </a:p>
          <a:p>
            <a:pPr lvl="1"/>
            <a:endParaRPr lang="en-US" sz="1100" dirty="0"/>
          </a:p>
        </p:txBody>
      </p:sp>
      <p:sp>
        <p:nvSpPr>
          <p:cNvPr id="4" name="TextBox 3">
            <a:extLst>
              <a:ext uri="{FF2B5EF4-FFF2-40B4-BE49-F238E27FC236}">
                <a16:creationId xmlns:a16="http://schemas.microsoft.com/office/drawing/2014/main" id="{52161204-6D13-4C29-8CD5-85B4B55017FF}"/>
              </a:ext>
            </a:extLst>
          </p:cNvPr>
          <p:cNvSpPr txBox="1"/>
          <p:nvPr/>
        </p:nvSpPr>
        <p:spPr>
          <a:xfrm>
            <a:off x="1037968" y="5649509"/>
            <a:ext cx="2743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42146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4795A71-E2DC-4F81-9EDF-7D0252303A33}"/>
              </a:ext>
            </a:extLst>
          </p:cNvPr>
          <p:cNvSpPr txBox="1"/>
          <p:nvPr/>
        </p:nvSpPr>
        <p:spPr>
          <a:xfrm>
            <a:off x="4313682" y="1059356"/>
            <a:ext cx="6906491" cy="5585619"/>
          </a:xfrm>
          <a:prstGeom prst="rect">
            <a:avLst/>
          </a:prstGeom>
        </p:spPr>
        <p:txBody>
          <a:bodyPr vert="horz" lIns="91440" tIns="45720" rIns="91440" bIns="45720" rtlCol="0" anchor="ctr">
            <a:normAutofit/>
          </a:bodyPr>
          <a:lstStyle/>
          <a:p>
            <a:pPr marL="410210" marR="49276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C633B9D-A46F-43EF-9343-46A3CEC436A1}"/>
              </a:ext>
            </a:extLst>
          </p:cNvPr>
          <p:cNvSpPr txBox="1">
            <a:spLocks/>
          </p:cNvSpPr>
          <p:nvPr/>
        </p:nvSpPr>
        <p:spPr>
          <a:xfrm>
            <a:off x="282102" y="1242062"/>
            <a:ext cx="3617917"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Light" panose="020F0302020204030204"/>
                <a:ea typeface="+mj-ea"/>
                <a:cs typeface="+mj-cs"/>
              </a:rPr>
              <a:t>Sample Operations &amp; Maintenance</a:t>
            </a:r>
            <a:br>
              <a:rPr kumimoji="0" lang="en-US" sz="4800" b="1" i="0" u="none" strike="noStrike" kern="1200" cap="none" spc="0" normalizeH="0" baseline="0" noProof="0" dirty="0">
                <a:ln>
                  <a:noFill/>
                </a:ln>
                <a:solidFill>
                  <a:srgbClr val="FFFFFF"/>
                </a:solidFill>
                <a:effectLst/>
                <a:uLnTx/>
                <a:uFillTx/>
                <a:latin typeface="Calibri Light" panose="020F0302020204030204"/>
                <a:ea typeface="+mj-ea"/>
                <a:cs typeface="+mj-cs"/>
              </a:rPr>
            </a:br>
            <a:r>
              <a:rPr kumimoji="0" lang="en-US" sz="4800" b="1" i="0" u="none" strike="noStrike" kern="1200" cap="none" spc="0" normalizeH="0" baseline="0" noProof="0" dirty="0">
                <a:ln>
                  <a:noFill/>
                </a:ln>
                <a:solidFill>
                  <a:srgbClr val="FFFFFF"/>
                </a:solidFill>
                <a:effectLst/>
                <a:uLnTx/>
                <a:uFillTx/>
                <a:latin typeface="Calibri Light" panose="020F0302020204030204"/>
                <a:ea typeface="+mj-ea"/>
                <a:cs typeface="+mj-cs"/>
              </a:rPr>
              <a:t>Allocations</a:t>
            </a:r>
          </a:p>
        </p:txBody>
      </p:sp>
      <p:pic>
        <p:nvPicPr>
          <p:cNvPr id="2" name="Picture 1">
            <a:extLst>
              <a:ext uri="{FF2B5EF4-FFF2-40B4-BE49-F238E27FC236}">
                <a16:creationId xmlns:a16="http://schemas.microsoft.com/office/drawing/2014/main" id="{B855E700-1D84-4335-8FFA-F9EC7E5ABB86}"/>
              </a:ext>
            </a:extLst>
          </p:cNvPr>
          <p:cNvPicPr>
            <a:picLocks noChangeAspect="1"/>
          </p:cNvPicPr>
          <p:nvPr/>
        </p:nvPicPr>
        <p:blipFill>
          <a:blip r:embed="rId2"/>
          <a:stretch>
            <a:fillRect/>
          </a:stretch>
        </p:blipFill>
        <p:spPr>
          <a:xfrm>
            <a:off x="9495782" y="32811"/>
            <a:ext cx="2627604" cy="993734"/>
          </a:xfrm>
          <a:prstGeom prst="rect">
            <a:avLst/>
          </a:prstGeom>
        </p:spPr>
      </p:pic>
      <p:pic>
        <p:nvPicPr>
          <p:cNvPr id="5" name="Picture 4">
            <a:extLst>
              <a:ext uri="{FF2B5EF4-FFF2-40B4-BE49-F238E27FC236}">
                <a16:creationId xmlns:a16="http://schemas.microsoft.com/office/drawing/2014/main" id="{6C97D9C0-9C2D-4394-8453-9678F63DD6BC}"/>
              </a:ext>
            </a:extLst>
          </p:cNvPr>
          <p:cNvPicPr>
            <a:picLocks noChangeAspect="1"/>
          </p:cNvPicPr>
          <p:nvPr/>
        </p:nvPicPr>
        <p:blipFill>
          <a:blip r:embed="rId3"/>
          <a:stretch>
            <a:fillRect/>
          </a:stretch>
        </p:blipFill>
        <p:spPr>
          <a:xfrm>
            <a:off x="944297" y="5534262"/>
            <a:ext cx="1012024" cy="1012024"/>
          </a:xfrm>
          <a:prstGeom prst="rect">
            <a:avLst/>
          </a:prstGeom>
        </p:spPr>
      </p:pic>
      <p:pic>
        <p:nvPicPr>
          <p:cNvPr id="7" name="Picture 6">
            <a:extLst>
              <a:ext uri="{FF2B5EF4-FFF2-40B4-BE49-F238E27FC236}">
                <a16:creationId xmlns:a16="http://schemas.microsoft.com/office/drawing/2014/main" id="{A7C77720-B329-CEB2-FEC9-539B5F4F620D}"/>
              </a:ext>
            </a:extLst>
          </p:cNvPr>
          <p:cNvPicPr>
            <a:picLocks noChangeAspect="1"/>
          </p:cNvPicPr>
          <p:nvPr/>
        </p:nvPicPr>
        <p:blipFill>
          <a:blip r:embed="rId4"/>
          <a:stretch>
            <a:fillRect/>
          </a:stretch>
        </p:blipFill>
        <p:spPr>
          <a:xfrm>
            <a:off x="4829467" y="32810"/>
            <a:ext cx="4240330" cy="6825189"/>
          </a:xfrm>
          <a:prstGeom prst="rect">
            <a:avLst/>
          </a:prstGeom>
        </p:spPr>
      </p:pic>
    </p:spTree>
    <p:extLst>
      <p:ext uri="{BB962C8B-B14F-4D97-AF65-F5344CB8AC3E}">
        <p14:creationId xmlns:p14="http://schemas.microsoft.com/office/powerpoint/2010/main" val="171348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4795A71-E2DC-4F81-9EDF-7D0252303A33}"/>
              </a:ext>
            </a:extLst>
          </p:cNvPr>
          <p:cNvSpPr txBox="1"/>
          <p:nvPr/>
        </p:nvSpPr>
        <p:spPr>
          <a:xfrm>
            <a:off x="4313682" y="1059356"/>
            <a:ext cx="6906491" cy="5585619"/>
          </a:xfrm>
          <a:prstGeom prst="rect">
            <a:avLst/>
          </a:prstGeom>
        </p:spPr>
        <p:txBody>
          <a:bodyPr vert="horz" lIns="91440" tIns="45720" rIns="91440" bIns="45720" rtlCol="0" anchor="ctr">
            <a:normAutofit/>
          </a:bodyPr>
          <a:lstStyle/>
          <a:p>
            <a:pPr marL="410210" marR="49276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C633B9D-A46F-43EF-9343-46A3CEC436A1}"/>
              </a:ext>
            </a:extLst>
          </p:cNvPr>
          <p:cNvSpPr txBox="1">
            <a:spLocks/>
          </p:cNvSpPr>
          <p:nvPr/>
        </p:nvSpPr>
        <p:spPr>
          <a:xfrm>
            <a:off x="282102" y="1242062"/>
            <a:ext cx="3617917"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Light" panose="020F0302020204030204"/>
                <a:ea typeface="+mj-ea"/>
                <a:cs typeface="+mj-cs"/>
              </a:rPr>
              <a:t>Local Maintenance Funds</a:t>
            </a:r>
          </a:p>
        </p:txBody>
      </p:sp>
      <p:pic>
        <p:nvPicPr>
          <p:cNvPr id="2" name="Picture 1">
            <a:extLst>
              <a:ext uri="{FF2B5EF4-FFF2-40B4-BE49-F238E27FC236}">
                <a16:creationId xmlns:a16="http://schemas.microsoft.com/office/drawing/2014/main" id="{B855E700-1D84-4335-8FFA-F9EC7E5ABB86}"/>
              </a:ext>
            </a:extLst>
          </p:cNvPr>
          <p:cNvPicPr>
            <a:picLocks noChangeAspect="1"/>
          </p:cNvPicPr>
          <p:nvPr/>
        </p:nvPicPr>
        <p:blipFill>
          <a:blip r:embed="rId2"/>
          <a:stretch>
            <a:fillRect/>
          </a:stretch>
        </p:blipFill>
        <p:spPr>
          <a:xfrm>
            <a:off x="9495782" y="32811"/>
            <a:ext cx="2627604" cy="993734"/>
          </a:xfrm>
          <a:prstGeom prst="rect">
            <a:avLst/>
          </a:prstGeom>
        </p:spPr>
      </p:pic>
      <p:sp>
        <p:nvSpPr>
          <p:cNvPr id="10" name="TextBox 9">
            <a:extLst>
              <a:ext uri="{FF2B5EF4-FFF2-40B4-BE49-F238E27FC236}">
                <a16:creationId xmlns:a16="http://schemas.microsoft.com/office/drawing/2014/main" id="{6EA535A7-6A00-4DDB-A24D-3C6D8B855D77}"/>
              </a:ext>
            </a:extLst>
          </p:cNvPr>
          <p:cNvSpPr txBox="1"/>
          <p:nvPr/>
        </p:nvSpPr>
        <p:spPr>
          <a:xfrm>
            <a:off x="4313682" y="932263"/>
            <a:ext cx="7558927"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LEA Funds: $300 &amp; $3.00*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Funds provided to CTE Programs by the Local Board as </a:t>
            </a:r>
            <a:r>
              <a:rPr kumimoji="0" lang="en-US" sz="3200" i="0" u="sng" strike="noStrike" kern="1200" cap="none" spc="0" normalizeH="0" baseline="0" noProof="0" dirty="0">
                <a:ln>
                  <a:noFill/>
                </a:ln>
                <a:solidFill>
                  <a:prstClr val="black"/>
                </a:solidFill>
                <a:effectLst/>
                <a:uLnTx/>
                <a:uFillTx/>
                <a:latin typeface="Calibri" panose="020F0502020204030204"/>
                <a:ea typeface="+mn-ea"/>
                <a:cs typeface="+mn-cs"/>
              </a:rPr>
              <a:t>required</a:t>
            </a: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 by state code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Counts towards local Maintenance of Effort for CTE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*$300 per teacher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 $3.00 per student in each class based upon the previous year’s 40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 day enrollment count</a:t>
            </a:r>
          </a:p>
        </p:txBody>
      </p:sp>
      <p:pic>
        <p:nvPicPr>
          <p:cNvPr id="5" name="Picture 4">
            <a:extLst>
              <a:ext uri="{FF2B5EF4-FFF2-40B4-BE49-F238E27FC236}">
                <a16:creationId xmlns:a16="http://schemas.microsoft.com/office/drawing/2014/main" id="{6C97D9C0-9C2D-4394-8453-9678F63DD6BC}"/>
              </a:ext>
            </a:extLst>
          </p:cNvPr>
          <p:cNvPicPr>
            <a:picLocks noChangeAspect="1"/>
          </p:cNvPicPr>
          <p:nvPr/>
        </p:nvPicPr>
        <p:blipFill>
          <a:blip r:embed="rId3"/>
          <a:stretch>
            <a:fillRect/>
          </a:stretch>
        </p:blipFill>
        <p:spPr>
          <a:xfrm>
            <a:off x="944297" y="5534262"/>
            <a:ext cx="1012024" cy="1012024"/>
          </a:xfrm>
          <a:prstGeom prst="rect">
            <a:avLst/>
          </a:prstGeom>
        </p:spPr>
      </p:pic>
    </p:spTree>
    <p:extLst>
      <p:ext uri="{BB962C8B-B14F-4D97-AF65-F5344CB8AC3E}">
        <p14:creationId xmlns:p14="http://schemas.microsoft.com/office/powerpoint/2010/main" val="2186005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5429" y="87086"/>
            <a:ext cx="5236028" cy="6683828"/>
          </a:xfrm>
          <a:prstGeom prst="rect">
            <a:avLst/>
          </a:prstGeom>
        </p:spPr>
      </p:pic>
      <p:pic>
        <p:nvPicPr>
          <p:cNvPr id="6" name="Picture 5"/>
          <p:cNvPicPr>
            <a:picLocks noChangeAspect="1"/>
          </p:cNvPicPr>
          <p:nvPr/>
        </p:nvPicPr>
        <p:blipFill>
          <a:blip r:embed="rId3"/>
          <a:stretch>
            <a:fillRect/>
          </a:stretch>
        </p:blipFill>
        <p:spPr>
          <a:xfrm>
            <a:off x="5671455" y="4354286"/>
            <a:ext cx="4593774" cy="544283"/>
          </a:xfrm>
          <a:prstGeom prst="rect">
            <a:avLst/>
          </a:prstGeom>
        </p:spPr>
      </p:pic>
      <p:sp>
        <p:nvSpPr>
          <p:cNvPr id="9" name="Oval 8"/>
          <p:cNvSpPr/>
          <p:nvPr/>
        </p:nvSpPr>
        <p:spPr>
          <a:xfrm>
            <a:off x="228600" y="1328057"/>
            <a:ext cx="5442855" cy="19376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3142" y="3766457"/>
            <a:ext cx="5225143" cy="587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Rectangle 1">
            <a:extLst>
              <a:ext uri="{FF2B5EF4-FFF2-40B4-BE49-F238E27FC236}">
                <a16:creationId xmlns:a16="http://schemas.microsoft.com/office/drawing/2014/main" id="{1CDD6C64-CA98-4E36-9D75-FD5201E96E4C}"/>
              </a:ext>
            </a:extLst>
          </p:cNvPr>
          <p:cNvSpPr/>
          <p:nvPr/>
        </p:nvSpPr>
        <p:spPr>
          <a:xfrm>
            <a:off x="10689768" y="0"/>
            <a:ext cx="1473112"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latin typeface="+mj-lt"/>
              </a:rPr>
              <a:t>AAC</a:t>
            </a:r>
            <a:br>
              <a:rPr lang="en-US" sz="2400" b="1" dirty="0">
                <a:latin typeface="+mj-lt"/>
              </a:rPr>
            </a:br>
            <a:br>
              <a:rPr lang="en-US" sz="2400" b="1" dirty="0">
                <a:latin typeface="+mj-lt"/>
              </a:rPr>
            </a:br>
            <a:r>
              <a:rPr lang="en-US" sz="2400" b="1" dirty="0">
                <a:latin typeface="+mj-lt"/>
              </a:rPr>
              <a:t>CTE Financial Support</a:t>
            </a:r>
          </a:p>
        </p:txBody>
      </p:sp>
      <p:pic>
        <p:nvPicPr>
          <p:cNvPr id="3" name="Picture 2">
            <a:extLst>
              <a:ext uri="{FF2B5EF4-FFF2-40B4-BE49-F238E27FC236}">
                <a16:creationId xmlns:a16="http://schemas.microsoft.com/office/drawing/2014/main" id="{71EC6198-5F93-4967-88C1-8A3B0B0A8A9E}"/>
              </a:ext>
            </a:extLst>
          </p:cNvPr>
          <p:cNvPicPr>
            <a:picLocks noChangeAspect="1"/>
          </p:cNvPicPr>
          <p:nvPr/>
        </p:nvPicPr>
        <p:blipFill>
          <a:blip r:embed="rId4"/>
          <a:stretch>
            <a:fillRect/>
          </a:stretch>
        </p:blipFill>
        <p:spPr>
          <a:xfrm>
            <a:off x="8877542" y="1303151"/>
            <a:ext cx="2627604" cy="993734"/>
          </a:xfrm>
          <a:prstGeom prst="rect">
            <a:avLst/>
          </a:prstGeom>
        </p:spPr>
      </p:pic>
      <p:cxnSp>
        <p:nvCxnSpPr>
          <p:cNvPr id="8" name="Straight Connector 7">
            <a:extLst>
              <a:ext uri="{FF2B5EF4-FFF2-40B4-BE49-F238E27FC236}">
                <a16:creationId xmlns:a16="http://schemas.microsoft.com/office/drawing/2014/main" id="{82C8662E-EA08-4FAF-98D1-553E932D866F}"/>
              </a:ext>
            </a:extLst>
          </p:cNvPr>
          <p:cNvCxnSpPr/>
          <p:nvPr/>
        </p:nvCxnSpPr>
        <p:spPr>
          <a:xfrm>
            <a:off x="10880387" y="3064212"/>
            <a:ext cx="1016541" cy="0"/>
          </a:xfrm>
          <a:prstGeom prst="line">
            <a:avLst/>
          </a:prstGeom>
        </p:spPr>
        <p:style>
          <a:lnRef idx="3">
            <a:schemeClr val="accent4"/>
          </a:lnRef>
          <a:fillRef idx="0">
            <a:schemeClr val="accent4"/>
          </a:fillRef>
          <a:effectRef idx="2">
            <a:schemeClr val="accent4"/>
          </a:effectRef>
          <a:fontRef idx="minor">
            <a:schemeClr val="tx1"/>
          </a:fontRef>
        </p:style>
      </p:cxnSp>
      <p:pic>
        <p:nvPicPr>
          <p:cNvPr id="11" name="Picture 10">
            <a:extLst>
              <a:ext uri="{FF2B5EF4-FFF2-40B4-BE49-F238E27FC236}">
                <a16:creationId xmlns:a16="http://schemas.microsoft.com/office/drawing/2014/main" id="{B6528B62-87C0-410E-BE99-4A002F5CC131}"/>
              </a:ext>
            </a:extLst>
          </p:cNvPr>
          <p:cNvPicPr>
            <a:picLocks noChangeAspect="1"/>
          </p:cNvPicPr>
          <p:nvPr/>
        </p:nvPicPr>
        <p:blipFill>
          <a:blip r:embed="rId5"/>
          <a:stretch>
            <a:fillRect/>
          </a:stretch>
        </p:blipFill>
        <p:spPr>
          <a:xfrm>
            <a:off x="9656113" y="5845976"/>
            <a:ext cx="1012024" cy="1012024"/>
          </a:xfrm>
          <a:prstGeom prst="rect">
            <a:avLst/>
          </a:prstGeom>
        </p:spPr>
      </p:pic>
    </p:spTree>
    <p:extLst>
      <p:ext uri="{BB962C8B-B14F-4D97-AF65-F5344CB8AC3E}">
        <p14:creationId xmlns:p14="http://schemas.microsoft.com/office/powerpoint/2010/main" val="3044855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D6C64-CA98-4E36-9D75-FD5201E96E4C}"/>
              </a:ext>
            </a:extLst>
          </p:cNvPr>
          <p:cNvSpPr/>
          <p:nvPr/>
        </p:nvSpPr>
        <p:spPr>
          <a:xfrm>
            <a:off x="10624361" y="0"/>
            <a:ext cx="1567639"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latin typeface="+mj-lt"/>
              </a:rPr>
              <a:t>Sample</a:t>
            </a:r>
            <a:br>
              <a:rPr lang="en-US" sz="2400" b="1" dirty="0">
                <a:latin typeface="+mj-lt"/>
              </a:rPr>
            </a:br>
            <a:br>
              <a:rPr lang="en-US" sz="2400" b="1" dirty="0">
                <a:latin typeface="+mj-lt"/>
              </a:rPr>
            </a:br>
            <a:r>
              <a:rPr lang="en-US" sz="2400" b="1" dirty="0">
                <a:latin typeface="+mj-lt"/>
              </a:rPr>
              <a:t>Foundation </a:t>
            </a:r>
            <a:br>
              <a:rPr lang="en-US" sz="2400" b="1" dirty="0">
                <a:latin typeface="+mj-lt"/>
              </a:rPr>
            </a:br>
            <a:r>
              <a:rPr lang="en-US" sz="2400" b="1" dirty="0">
                <a:latin typeface="+mj-lt"/>
              </a:rPr>
              <a:t>Program</a:t>
            </a:r>
          </a:p>
        </p:txBody>
      </p:sp>
      <p:pic>
        <p:nvPicPr>
          <p:cNvPr id="3" name="Picture 2">
            <a:extLst>
              <a:ext uri="{FF2B5EF4-FFF2-40B4-BE49-F238E27FC236}">
                <a16:creationId xmlns:a16="http://schemas.microsoft.com/office/drawing/2014/main" id="{71EC6198-5F93-4967-88C1-8A3B0B0A8A9E}"/>
              </a:ext>
            </a:extLst>
          </p:cNvPr>
          <p:cNvPicPr>
            <a:picLocks noChangeAspect="1"/>
          </p:cNvPicPr>
          <p:nvPr/>
        </p:nvPicPr>
        <p:blipFill>
          <a:blip r:embed="rId2"/>
          <a:stretch>
            <a:fillRect/>
          </a:stretch>
        </p:blipFill>
        <p:spPr>
          <a:xfrm>
            <a:off x="8877542" y="1303151"/>
            <a:ext cx="2627604" cy="993734"/>
          </a:xfrm>
          <a:prstGeom prst="rect">
            <a:avLst/>
          </a:prstGeom>
        </p:spPr>
      </p:pic>
      <p:cxnSp>
        <p:nvCxnSpPr>
          <p:cNvPr id="8" name="Straight Connector 7">
            <a:extLst>
              <a:ext uri="{FF2B5EF4-FFF2-40B4-BE49-F238E27FC236}">
                <a16:creationId xmlns:a16="http://schemas.microsoft.com/office/drawing/2014/main" id="{82C8662E-EA08-4FAF-98D1-553E932D866F}"/>
              </a:ext>
            </a:extLst>
          </p:cNvPr>
          <p:cNvCxnSpPr/>
          <p:nvPr/>
        </p:nvCxnSpPr>
        <p:spPr>
          <a:xfrm>
            <a:off x="10899909" y="3217596"/>
            <a:ext cx="1016541" cy="0"/>
          </a:xfrm>
          <a:prstGeom prst="line">
            <a:avLst/>
          </a:prstGeom>
        </p:spPr>
        <p:style>
          <a:lnRef idx="3">
            <a:schemeClr val="accent4"/>
          </a:lnRef>
          <a:fillRef idx="0">
            <a:schemeClr val="accent4"/>
          </a:fillRef>
          <a:effectRef idx="2">
            <a:schemeClr val="accent4"/>
          </a:effectRef>
          <a:fontRef idx="minor">
            <a:schemeClr val="tx1"/>
          </a:fontRef>
        </p:style>
      </p:cxnSp>
      <p:pic>
        <p:nvPicPr>
          <p:cNvPr id="5" name="Picture 4">
            <a:extLst>
              <a:ext uri="{FF2B5EF4-FFF2-40B4-BE49-F238E27FC236}">
                <a16:creationId xmlns:a16="http://schemas.microsoft.com/office/drawing/2014/main" id="{94AC1A34-5ECB-4F5C-8118-B14C32C4755C}"/>
              </a:ext>
            </a:extLst>
          </p:cNvPr>
          <p:cNvPicPr>
            <a:picLocks noChangeAspect="1"/>
          </p:cNvPicPr>
          <p:nvPr/>
        </p:nvPicPr>
        <p:blipFill>
          <a:blip r:embed="rId3"/>
          <a:stretch>
            <a:fillRect/>
          </a:stretch>
        </p:blipFill>
        <p:spPr>
          <a:xfrm>
            <a:off x="9603886" y="5829753"/>
            <a:ext cx="1012024" cy="1012024"/>
          </a:xfrm>
          <a:prstGeom prst="rect">
            <a:avLst/>
          </a:prstGeom>
        </p:spPr>
      </p:pic>
      <p:pic>
        <p:nvPicPr>
          <p:cNvPr id="6" name="Picture 5">
            <a:extLst>
              <a:ext uri="{FF2B5EF4-FFF2-40B4-BE49-F238E27FC236}">
                <a16:creationId xmlns:a16="http://schemas.microsoft.com/office/drawing/2014/main" id="{87A630E6-433D-478D-292F-27BB7ED8B281}"/>
              </a:ext>
            </a:extLst>
          </p:cNvPr>
          <p:cNvPicPr>
            <a:picLocks noChangeAspect="1"/>
          </p:cNvPicPr>
          <p:nvPr/>
        </p:nvPicPr>
        <p:blipFill>
          <a:blip r:embed="rId4"/>
          <a:stretch>
            <a:fillRect/>
          </a:stretch>
        </p:blipFill>
        <p:spPr>
          <a:xfrm>
            <a:off x="438974" y="211369"/>
            <a:ext cx="7854278" cy="6250167"/>
          </a:xfrm>
          <a:prstGeom prst="rect">
            <a:avLst/>
          </a:prstGeom>
        </p:spPr>
      </p:pic>
      <p:sp>
        <p:nvSpPr>
          <p:cNvPr id="7" name="Rounded Rectangle 4">
            <a:extLst>
              <a:ext uri="{FF2B5EF4-FFF2-40B4-BE49-F238E27FC236}">
                <a16:creationId xmlns:a16="http://schemas.microsoft.com/office/drawing/2014/main" id="{D569D0F0-2C8B-8902-41FE-7C59AEA0954E}"/>
              </a:ext>
            </a:extLst>
          </p:cNvPr>
          <p:cNvSpPr/>
          <p:nvPr/>
        </p:nvSpPr>
        <p:spPr>
          <a:xfrm>
            <a:off x="544824" y="4250267"/>
            <a:ext cx="7642578" cy="1952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842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D6C64-CA98-4E36-9D75-FD5201E96E4C}"/>
              </a:ext>
            </a:extLst>
          </p:cNvPr>
          <p:cNvSpPr/>
          <p:nvPr/>
        </p:nvSpPr>
        <p:spPr>
          <a:xfrm>
            <a:off x="10624361" y="0"/>
            <a:ext cx="1567639"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latin typeface="+mj-lt"/>
              </a:rPr>
              <a:t>Sample</a:t>
            </a:r>
            <a:br>
              <a:rPr lang="en-US" sz="2400" b="1" dirty="0">
                <a:latin typeface="+mj-lt"/>
              </a:rPr>
            </a:br>
            <a:br>
              <a:rPr lang="en-US" sz="2400" b="1" dirty="0">
                <a:latin typeface="+mj-lt"/>
              </a:rPr>
            </a:br>
            <a:r>
              <a:rPr lang="en-US" sz="2400" b="1" dirty="0">
                <a:latin typeface="+mj-lt"/>
              </a:rPr>
              <a:t>Foundation </a:t>
            </a:r>
            <a:br>
              <a:rPr lang="en-US" sz="2400" b="1" dirty="0">
                <a:latin typeface="+mj-lt"/>
              </a:rPr>
            </a:br>
            <a:r>
              <a:rPr lang="en-US" sz="2400" b="1" dirty="0">
                <a:latin typeface="+mj-lt"/>
              </a:rPr>
              <a:t>Program</a:t>
            </a:r>
          </a:p>
          <a:p>
            <a:pPr algn="ctr"/>
            <a:endParaRPr lang="en-US" sz="2400" b="1" dirty="0">
              <a:latin typeface="+mj-lt"/>
            </a:endParaRPr>
          </a:p>
          <a:p>
            <a:pPr algn="ctr"/>
            <a:r>
              <a:rPr lang="en-US" sz="2400" b="1" dirty="0">
                <a:latin typeface="+mj-lt"/>
              </a:rPr>
              <a:t>Career Tech O&amp;M</a:t>
            </a:r>
            <a:br>
              <a:rPr lang="en-US" sz="2400" b="1" dirty="0">
                <a:latin typeface="+mj-lt"/>
              </a:rPr>
            </a:br>
            <a:endParaRPr lang="en-US" sz="2400" b="1" dirty="0">
              <a:latin typeface="+mj-lt"/>
            </a:endParaRPr>
          </a:p>
        </p:txBody>
      </p:sp>
      <p:pic>
        <p:nvPicPr>
          <p:cNvPr id="3" name="Picture 2">
            <a:extLst>
              <a:ext uri="{FF2B5EF4-FFF2-40B4-BE49-F238E27FC236}">
                <a16:creationId xmlns:a16="http://schemas.microsoft.com/office/drawing/2014/main" id="{71EC6198-5F93-4967-88C1-8A3B0B0A8A9E}"/>
              </a:ext>
            </a:extLst>
          </p:cNvPr>
          <p:cNvPicPr>
            <a:picLocks noChangeAspect="1"/>
          </p:cNvPicPr>
          <p:nvPr/>
        </p:nvPicPr>
        <p:blipFill>
          <a:blip r:embed="rId2"/>
          <a:stretch>
            <a:fillRect/>
          </a:stretch>
        </p:blipFill>
        <p:spPr>
          <a:xfrm>
            <a:off x="8780575" y="615064"/>
            <a:ext cx="2627604" cy="993734"/>
          </a:xfrm>
          <a:prstGeom prst="rect">
            <a:avLst/>
          </a:prstGeom>
        </p:spPr>
      </p:pic>
      <p:cxnSp>
        <p:nvCxnSpPr>
          <p:cNvPr id="8" name="Straight Connector 7">
            <a:extLst>
              <a:ext uri="{FF2B5EF4-FFF2-40B4-BE49-F238E27FC236}">
                <a16:creationId xmlns:a16="http://schemas.microsoft.com/office/drawing/2014/main" id="{82C8662E-EA08-4FAF-98D1-553E932D866F}"/>
              </a:ext>
            </a:extLst>
          </p:cNvPr>
          <p:cNvCxnSpPr/>
          <p:nvPr/>
        </p:nvCxnSpPr>
        <p:spPr>
          <a:xfrm>
            <a:off x="10852715" y="2397586"/>
            <a:ext cx="1016541"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0" name="Straight Connector 9">
            <a:extLst>
              <a:ext uri="{FF2B5EF4-FFF2-40B4-BE49-F238E27FC236}">
                <a16:creationId xmlns:a16="http://schemas.microsoft.com/office/drawing/2014/main" id="{CFC22DD8-80B2-4031-8466-990BB0639A50}"/>
              </a:ext>
            </a:extLst>
          </p:cNvPr>
          <p:cNvCxnSpPr/>
          <p:nvPr/>
        </p:nvCxnSpPr>
        <p:spPr>
          <a:xfrm>
            <a:off x="10899908" y="3641366"/>
            <a:ext cx="1016541" cy="0"/>
          </a:xfrm>
          <a:prstGeom prst="line">
            <a:avLst/>
          </a:prstGeom>
        </p:spPr>
        <p:style>
          <a:lnRef idx="3">
            <a:schemeClr val="accent4"/>
          </a:lnRef>
          <a:fillRef idx="0">
            <a:schemeClr val="accent4"/>
          </a:fillRef>
          <a:effectRef idx="2">
            <a:schemeClr val="accent4"/>
          </a:effectRef>
          <a:fontRef idx="minor">
            <a:schemeClr val="tx1"/>
          </a:fontRef>
        </p:style>
      </p:cxnSp>
      <p:pic>
        <p:nvPicPr>
          <p:cNvPr id="4" name="Picture 3">
            <a:extLst>
              <a:ext uri="{FF2B5EF4-FFF2-40B4-BE49-F238E27FC236}">
                <a16:creationId xmlns:a16="http://schemas.microsoft.com/office/drawing/2014/main" id="{C638913D-83C8-4152-A799-B2B193748885}"/>
              </a:ext>
            </a:extLst>
          </p:cNvPr>
          <p:cNvPicPr>
            <a:picLocks noChangeAspect="1"/>
          </p:cNvPicPr>
          <p:nvPr/>
        </p:nvPicPr>
        <p:blipFill>
          <a:blip r:embed="rId3"/>
          <a:stretch>
            <a:fillRect/>
          </a:stretch>
        </p:blipFill>
        <p:spPr>
          <a:xfrm>
            <a:off x="9588365" y="5845976"/>
            <a:ext cx="1012024" cy="1012024"/>
          </a:xfrm>
          <a:prstGeom prst="rect">
            <a:avLst/>
          </a:prstGeom>
        </p:spPr>
      </p:pic>
      <p:pic>
        <p:nvPicPr>
          <p:cNvPr id="6" name="Picture 5">
            <a:extLst>
              <a:ext uri="{FF2B5EF4-FFF2-40B4-BE49-F238E27FC236}">
                <a16:creationId xmlns:a16="http://schemas.microsoft.com/office/drawing/2014/main" id="{AC61A6A3-B708-745E-D89E-0246694FC70E}"/>
              </a:ext>
            </a:extLst>
          </p:cNvPr>
          <p:cNvPicPr>
            <a:picLocks noChangeAspect="1"/>
          </p:cNvPicPr>
          <p:nvPr/>
        </p:nvPicPr>
        <p:blipFill>
          <a:blip r:embed="rId4"/>
          <a:stretch>
            <a:fillRect/>
          </a:stretch>
        </p:blipFill>
        <p:spPr>
          <a:xfrm>
            <a:off x="215700" y="1348472"/>
            <a:ext cx="8683300" cy="3545876"/>
          </a:xfrm>
          <a:prstGeom prst="rect">
            <a:avLst/>
          </a:prstGeom>
        </p:spPr>
      </p:pic>
      <p:sp>
        <p:nvSpPr>
          <p:cNvPr id="11" name="Oval 10">
            <a:extLst>
              <a:ext uri="{FF2B5EF4-FFF2-40B4-BE49-F238E27FC236}">
                <a16:creationId xmlns:a16="http://schemas.microsoft.com/office/drawing/2014/main" id="{9EE7BB20-F989-2D81-E116-462D2267CBE3}"/>
              </a:ext>
            </a:extLst>
          </p:cNvPr>
          <p:cNvSpPr/>
          <p:nvPr/>
        </p:nvSpPr>
        <p:spPr>
          <a:xfrm>
            <a:off x="92132" y="4473147"/>
            <a:ext cx="9163079" cy="4212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6DF1D1-A076-6E70-CBE5-B177DE2A3EA2}"/>
              </a:ext>
            </a:extLst>
          </p:cNvPr>
          <p:cNvPicPr>
            <a:picLocks noChangeAspect="1"/>
          </p:cNvPicPr>
          <p:nvPr/>
        </p:nvPicPr>
        <p:blipFill>
          <a:blip r:embed="rId5"/>
          <a:stretch>
            <a:fillRect/>
          </a:stretch>
        </p:blipFill>
        <p:spPr>
          <a:xfrm>
            <a:off x="430193" y="5194368"/>
            <a:ext cx="1495634" cy="1486107"/>
          </a:xfrm>
          <a:prstGeom prst="rect">
            <a:avLst/>
          </a:prstGeom>
        </p:spPr>
      </p:pic>
      <p:sp>
        <p:nvSpPr>
          <p:cNvPr id="14" name="TextBox 13">
            <a:extLst>
              <a:ext uri="{FF2B5EF4-FFF2-40B4-BE49-F238E27FC236}">
                <a16:creationId xmlns:a16="http://schemas.microsoft.com/office/drawing/2014/main" id="{F182E657-0470-DCE5-AAEA-F5C788574F05}"/>
              </a:ext>
            </a:extLst>
          </p:cNvPr>
          <p:cNvSpPr txBox="1"/>
          <p:nvPr/>
        </p:nvSpPr>
        <p:spPr>
          <a:xfrm>
            <a:off x="1925827" y="6259272"/>
            <a:ext cx="4277265" cy="369332"/>
          </a:xfrm>
          <a:prstGeom prst="rect">
            <a:avLst/>
          </a:prstGeom>
          <a:noFill/>
        </p:spPr>
        <p:txBody>
          <a:bodyPr wrap="square" rtlCol="0">
            <a:spAutoFit/>
          </a:bodyPr>
          <a:lstStyle/>
          <a:p>
            <a:r>
              <a:rPr lang="en-US" b="1" i="0" dirty="0">
                <a:solidFill>
                  <a:schemeClr val="accent2">
                    <a:lumMod val="60000"/>
                    <a:lumOff val="40000"/>
                  </a:schemeClr>
                </a:solidFill>
                <a:effectLst/>
                <a:latin typeface="Roboto" panose="02000000000000000000" pitchFamily="2" charset="0"/>
              </a:rPr>
              <a:t>FY2023 Foundation Program By District</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3278788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41E-FC51-4047-9C2D-7FA6782DAFEB}"/>
              </a:ext>
            </a:extLst>
          </p:cNvPr>
          <p:cNvSpPr>
            <a:spLocks noGrp="1"/>
          </p:cNvSpPr>
          <p:nvPr>
            <p:ph type="ctrTitle"/>
          </p:nvPr>
        </p:nvSpPr>
        <p:spPr>
          <a:xfrm>
            <a:off x="754816" y="2737759"/>
            <a:ext cx="10595766" cy="2677648"/>
          </a:xfrm>
        </p:spPr>
        <p:txBody>
          <a:bodyPr/>
          <a:lstStyle/>
          <a:p>
            <a:pPr algn="ctr"/>
            <a:r>
              <a:rPr lang="en-US" dirty="0">
                <a:solidFill>
                  <a:schemeClr val="bg1"/>
                </a:solidFill>
              </a:rPr>
              <a:t>New CTE Administrators Academy</a:t>
            </a:r>
            <a:br>
              <a:rPr lang="en-US" dirty="0">
                <a:solidFill>
                  <a:schemeClr val="bg1"/>
                </a:solidFill>
              </a:rPr>
            </a:br>
            <a:r>
              <a:rPr lang="en-US" dirty="0">
                <a:solidFill>
                  <a:schemeClr val="bg1"/>
                </a:solidFill>
              </a:rPr>
              <a:t>September 12-14, 2023</a:t>
            </a:r>
            <a:br>
              <a:rPr lang="en-US" dirty="0">
                <a:solidFill>
                  <a:schemeClr val="bg1"/>
                </a:solidFill>
              </a:rPr>
            </a:br>
            <a:r>
              <a:rPr lang="en-US" sz="4000" dirty="0">
                <a:solidFill>
                  <a:schemeClr val="bg1"/>
                </a:solidFill>
              </a:rPr>
              <a:t>Alabama Association of School Boards </a:t>
            </a:r>
            <a:endParaRPr lang="en-US" i="1" dirty="0">
              <a:solidFill>
                <a:schemeClr val="bg1"/>
              </a:solidFill>
            </a:endParaRPr>
          </a:p>
        </p:txBody>
      </p:sp>
      <p:pic>
        <p:nvPicPr>
          <p:cNvPr id="4" name="Picture 3">
            <a:extLst>
              <a:ext uri="{FF2B5EF4-FFF2-40B4-BE49-F238E27FC236}">
                <a16:creationId xmlns:a16="http://schemas.microsoft.com/office/drawing/2014/main" id="{516F7010-FEDD-491E-988D-CB771988ACFB}"/>
              </a:ext>
            </a:extLst>
          </p:cNvPr>
          <p:cNvPicPr>
            <a:picLocks noChangeAspect="1"/>
          </p:cNvPicPr>
          <p:nvPr/>
        </p:nvPicPr>
        <p:blipFill>
          <a:blip r:embed="rId2"/>
          <a:stretch>
            <a:fillRect/>
          </a:stretch>
        </p:blipFill>
        <p:spPr>
          <a:xfrm>
            <a:off x="754816" y="706218"/>
            <a:ext cx="3811487" cy="1374402"/>
          </a:xfrm>
          <a:prstGeom prst="rect">
            <a:avLst/>
          </a:prstGeom>
        </p:spPr>
      </p:pic>
      <p:sp>
        <p:nvSpPr>
          <p:cNvPr id="5" name="Slide Number Placeholder 6">
            <a:extLst>
              <a:ext uri="{FF2B5EF4-FFF2-40B4-BE49-F238E27FC236}">
                <a16:creationId xmlns:a16="http://schemas.microsoft.com/office/drawing/2014/main" id="{088430B5-7A3B-A91F-F972-62E5D0526EF4}"/>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25</a:t>
            </a:fld>
            <a:endPar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7738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Yellow question mark">
            <a:extLst>
              <a:ext uri="{FF2B5EF4-FFF2-40B4-BE49-F238E27FC236}">
                <a16:creationId xmlns:a16="http://schemas.microsoft.com/office/drawing/2014/main" id="{C81216E4-D36D-F2EF-8789-55F48B17FCC1}"/>
              </a:ext>
            </a:extLst>
          </p:cNvPr>
          <p:cNvPicPr>
            <a:picLocks noChangeAspect="1"/>
          </p:cNvPicPr>
          <p:nvPr/>
        </p:nvPicPr>
        <p:blipFill rotWithShape="1">
          <a:blip r:embed="rId2"/>
          <a:srcRect b="6250"/>
          <a:stretch/>
        </p:blipFill>
        <p:spPr>
          <a:xfrm>
            <a:off x="20" y="-22"/>
            <a:ext cx="12191977" cy="6858022"/>
          </a:xfrm>
          <a:prstGeom prst="rect">
            <a:avLst/>
          </a:prstGeom>
        </p:spPr>
      </p:pic>
      <p:sp>
        <p:nvSpPr>
          <p:cNvPr id="21" name="Rectangle 2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7ECA8-15BD-40CB-99D9-ED82B60064F6}"/>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b="1">
                <a:solidFill>
                  <a:srgbClr val="FFFFFF"/>
                </a:solidFill>
              </a:rPr>
              <a:t>Questions</a:t>
            </a:r>
          </a:p>
        </p:txBody>
      </p:sp>
      <p:sp>
        <p:nvSpPr>
          <p:cNvPr id="23" name="Rectangle 2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C45E15E-B75D-4D6E-A048-3767EDD6EF5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D22F896-40B5-4ADD-8801-0D06FADFA095}" type="slidenum">
              <a:rPr lang="en-US">
                <a:solidFill>
                  <a:srgbClr val="FFFFFF"/>
                </a:solidFill>
                <a:latin typeface="Calibri" panose="020F0502020204030204"/>
              </a:rPr>
              <a:pPr>
                <a:spcAft>
                  <a:spcPts val="600"/>
                </a:spcAft>
                <a:defRPr/>
              </a:pPr>
              <a:t>26</a:t>
            </a:fld>
            <a:endParaRPr lang="en-US">
              <a:solidFill>
                <a:srgbClr val="FFFFFF"/>
              </a:solidFill>
              <a:latin typeface="Calibri" panose="020F0502020204030204"/>
            </a:endParaRPr>
          </a:p>
        </p:txBody>
      </p:sp>
    </p:spTree>
    <p:extLst>
      <p:ext uri="{BB962C8B-B14F-4D97-AF65-F5344CB8AC3E}">
        <p14:creationId xmlns:p14="http://schemas.microsoft.com/office/powerpoint/2010/main" val="106574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 name="Rectangle 29">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itle 4">
            <a:extLst>
              <a:ext uri="{FF2B5EF4-FFF2-40B4-BE49-F238E27FC236}">
                <a16:creationId xmlns:a16="http://schemas.microsoft.com/office/drawing/2014/main" id="{20544F13-F77F-4766-BDC3-45C680983BF4}"/>
              </a:ext>
            </a:extLst>
          </p:cNvPr>
          <p:cNvSpPr>
            <a:spLocks noGrp="1"/>
          </p:cNvSpPr>
          <p:nvPr>
            <p:ph type="title"/>
          </p:nvPr>
        </p:nvSpPr>
        <p:spPr>
          <a:xfrm>
            <a:off x="247772" y="212779"/>
            <a:ext cx="11696454" cy="1349829"/>
          </a:xfrm>
        </p:spPr>
        <p:txBody>
          <a:bodyPr vert="horz" lIns="91440" tIns="45720" rIns="91440" bIns="45720" rtlCol="0" anchor="ctr">
            <a:normAutofit/>
          </a:bodyPr>
          <a:lstStyle/>
          <a:p>
            <a:pPr algn="ctr"/>
            <a:r>
              <a:rPr lang="en-US" sz="4000" b="1" dirty="0">
                <a:solidFill>
                  <a:srgbClr val="FFFFFF"/>
                </a:solidFill>
              </a:rPr>
              <a:t>Thank You</a:t>
            </a:r>
            <a:br>
              <a:rPr lang="en-US" sz="3200" dirty="0">
                <a:solidFill>
                  <a:srgbClr val="FFFFFF"/>
                </a:solidFill>
              </a:rPr>
            </a:br>
            <a:endParaRPr lang="en-US" sz="3200" dirty="0">
              <a:solidFill>
                <a:srgbClr val="FFFFFF"/>
              </a:solidFill>
            </a:endParaRPr>
          </a:p>
        </p:txBody>
      </p:sp>
      <p:pic>
        <p:nvPicPr>
          <p:cNvPr id="6" name="Picture 5">
            <a:extLst>
              <a:ext uri="{FF2B5EF4-FFF2-40B4-BE49-F238E27FC236}">
                <a16:creationId xmlns:a16="http://schemas.microsoft.com/office/drawing/2014/main" id="{AEC1CB97-B183-42DF-8B96-2D7F88431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260" y="5193268"/>
            <a:ext cx="1629403" cy="1576448"/>
          </a:xfrm>
          <a:prstGeom prst="rect">
            <a:avLst/>
          </a:prstGeom>
          <a:noFill/>
        </p:spPr>
      </p:pic>
      <p:pic>
        <p:nvPicPr>
          <p:cNvPr id="9" name="Picture 8">
            <a:extLst>
              <a:ext uri="{FF2B5EF4-FFF2-40B4-BE49-F238E27FC236}">
                <a16:creationId xmlns:a16="http://schemas.microsoft.com/office/drawing/2014/main" id="{0251FCF9-A017-45E6-BF3B-841865ADA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40" y="5434771"/>
            <a:ext cx="3495239" cy="1249548"/>
          </a:xfrm>
          <a:prstGeom prst="rect">
            <a:avLst/>
          </a:prstGeom>
        </p:spPr>
      </p:pic>
      <p:sp>
        <p:nvSpPr>
          <p:cNvPr id="4" name="TextBox 3">
            <a:extLst>
              <a:ext uri="{FF2B5EF4-FFF2-40B4-BE49-F238E27FC236}">
                <a16:creationId xmlns:a16="http://schemas.microsoft.com/office/drawing/2014/main" id="{52161204-6D13-4C29-8CD5-85B4B55017FF}"/>
              </a:ext>
            </a:extLst>
          </p:cNvPr>
          <p:cNvSpPr txBox="1"/>
          <p:nvPr/>
        </p:nvSpPr>
        <p:spPr>
          <a:xfrm>
            <a:off x="1037968" y="5649509"/>
            <a:ext cx="2743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 name="Content Placeholder 4">
            <a:extLst>
              <a:ext uri="{FF2B5EF4-FFF2-40B4-BE49-F238E27FC236}">
                <a16:creationId xmlns:a16="http://schemas.microsoft.com/office/drawing/2014/main" id="{1BEE242D-8966-B9A3-AC19-BFA65A1CC905}"/>
              </a:ext>
            </a:extLst>
          </p:cNvPr>
          <p:cNvSpPr txBox="1">
            <a:spLocks/>
          </p:cNvSpPr>
          <p:nvPr/>
        </p:nvSpPr>
        <p:spPr>
          <a:xfrm>
            <a:off x="6587648" y="2143785"/>
            <a:ext cx="4825158" cy="34163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Dawn Morrison</a:t>
            </a:r>
            <a:b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b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Education Administrator II</a:t>
            </a:r>
            <a:b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br>
            <a:r>
              <a:rPr kumimoji="0" lang="en-US" sz="2400" b="1" i="0" u="none" strike="noStrike" kern="1200" cap="none" spc="0" normalizeH="0" baseline="0" noProof="0" dirty="0">
                <a:ln>
                  <a:noFill/>
                </a:ln>
                <a:solidFill>
                  <a:srgbClr val="92D050"/>
                </a:solidFill>
                <a:effectLst/>
                <a:uLnTx/>
                <a:uFillTx/>
                <a:latin typeface="Century Gothic" panose="020B0502020202020204"/>
                <a:ea typeface="+mn-ea"/>
                <a:cs typeface="+mn-cs"/>
                <a:hlinkClick r:id="rId4">
                  <a:extLst>
                    <a:ext uri="{A12FA001-AC4F-418D-AE19-62706E023703}">
                      <ahyp:hlinkClr xmlns:ahyp="http://schemas.microsoft.com/office/drawing/2018/hyperlinkcolor" val="tx"/>
                    </a:ext>
                  </a:extLst>
                </a:hlinkClick>
              </a:rPr>
              <a:t>dmorrison@alsde.edu</a:t>
            </a:r>
            <a:b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b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334.694.4762</a:t>
            </a:r>
            <a:br>
              <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br>
            <a:br>
              <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b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sp>
        <p:nvSpPr>
          <p:cNvPr id="3" name="Content Placeholder 5">
            <a:extLst>
              <a:ext uri="{FF2B5EF4-FFF2-40B4-BE49-F238E27FC236}">
                <a16:creationId xmlns:a16="http://schemas.microsoft.com/office/drawing/2014/main" id="{C4D01172-2059-1026-7EB7-B61E44CDCFB0}"/>
              </a:ext>
            </a:extLst>
          </p:cNvPr>
          <p:cNvSpPr txBox="1">
            <a:spLocks/>
          </p:cNvSpPr>
          <p:nvPr/>
        </p:nvSpPr>
        <p:spPr>
          <a:xfrm>
            <a:off x="332339" y="2943776"/>
            <a:ext cx="5461831"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Jimmy Hull, Ed.D</a:t>
            </a:r>
            <a:b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b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Assistant State Superintendent for Career and Technical Education and Workforce Development</a:t>
            </a:r>
            <a:b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br>
            <a:r>
              <a:rPr kumimoji="0" lang="en-US" sz="2400" b="1" i="0" u="none" strike="noStrike" kern="1200" cap="none" spc="0" normalizeH="0" baseline="0" noProof="0" dirty="0">
                <a:ln>
                  <a:noFill/>
                </a:ln>
                <a:solidFill>
                  <a:srgbClr val="92D050"/>
                </a:solidFill>
                <a:effectLst/>
                <a:uLnTx/>
                <a:uFillTx/>
                <a:latin typeface="Century Gothic" panose="020B0502020202020204"/>
                <a:ea typeface="+mn-ea"/>
                <a:cs typeface="+mn-cs"/>
                <a:hlinkClick r:id="rId5">
                  <a:extLst>
                    <a:ext uri="{A12FA001-AC4F-418D-AE19-62706E023703}">
                      <ahyp:hlinkClr xmlns:ahyp="http://schemas.microsoft.com/office/drawing/2018/hyperlinkcolor" val="tx"/>
                    </a:ext>
                  </a:extLst>
                </a:hlinkClick>
              </a:rPr>
              <a:t>jimmy.hull@alsde.edu</a:t>
            </a:r>
            <a:r>
              <a:rPr kumimoji="0" lang="en-US" sz="2400" b="1" i="0" u="none" strike="noStrike" kern="1200" cap="none" spc="0" normalizeH="0" baseline="0" noProof="0" dirty="0">
                <a:ln>
                  <a:noFill/>
                </a:ln>
                <a:solidFill>
                  <a:srgbClr val="92D050"/>
                </a:solidFill>
                <a:effectLst/>
                <a:uLnTx/>
                <a:uFillTx/>
                <a:latin typeface="Century Gothic" panose="020B0502020202020204"/>
                <a:ea typeface="+mn-ea"/>
                <a:cs typeface="+mn-cs"/>
              </a:rPr>
              <a:t> </a:t>
            </a:r>
            <a:b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b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334.694.4907</a:t>
            </a:r>
          </a:p>
        </p:txBody>
      </p:sp>
      <p:sp>
        <p:nvSpPr>
          <p:cNvPr id="7" name="Title 1">
            <a:extLst>
              <a:ext uri="{FF2B5EF4-FFF2-40B4-BE49-F238E27FC236}">
                <a16:creationId xmlns:a16="http://schemas.microsoft.com/office/drawing/2014/main" id="{4133C201-CBB0-659D-6A05-023243CD73EB}"/>
              </a:ext>
            </a:extLst>
          </p:cNvPr>
          <p:cNvSpPr txBox="1">
            <a:spLocks/>
          </p:cNvSpPr>
          <p:nvPr/>
        </p:nvSpPr>
        <p:spPr bwMode="gray">
          <a:xfrm>
            <a:off x="1715293" y="1803638"/>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j-ea"/>
                <a:cs typeface="+mj-cs"/>
              </a:rPr>
              <a:t>Office of Career and Technical Education/Workforce Development</a:t>
            </a:r>
          </a:p>
        </p:txBody>
      </p:sp>
    </p:spTree>
    <p:extLst>
      <p:ext uri="{BB962C8B-B14F-4D97-AF65-F5344CB8AC3E}">
        <p14:creationId xmlns:p14="http://schemas.microsoft.com/office/powerpoint/2010/main" val="3347415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 name="Rectangle 29">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itle 4">
            <a:extLst>
              <a:ext uri="{FF2B5EF4-FFF2-40B4-BE49-F238E27FC236}">
                <a16:creationId xmlns:a16="http://schemas.microsoft.com/office/drawing/2014/main" id="{20544F13-F77F-4766-BDC3-45C680983BF4}"/>
              </a:ext>
            </a:extLst>
          </p:cNvPr>
          <p:cNvSpPr>
            <a:spLocks noGrp="1"/>
          </p:cNvSpPr>
          <p:nvPr>
            <p:ph type="title"/>
          </p:nvPr>
        </p:nvSpPr>
        <p:spPr>
          <a:xfrm>
            <a:off x="304800" y="319314"/>
            <a:ext cx="11405937" cy="1030515"/>
          </a:xfrm>
        </p:spPr>
        <p:txBody>
          <a:bodyPr vert="horz" lIns="91440" tIns="45720" rIns="91440" bIns="45720" rtlCol="0" anchor="ctr">
            <a:normAutofit fontScale="90000"/>
          </a:bodyPr>
          <a:lstStyle/>
          <a:p>
            <a:r>
              <a:rPr lang="en-US" sz="4000" b="1" dirty="0">
                <a:solidFill>
                  <a:srgbClr val="FFFFFF"/>
                </a:solidFill>
              </a:rPr>
              <a:t>2023 Legislative Session</a:t>
            </a:r>
            <a:br>
              <a:rPr lang="en-US" sz="3200" dirty="0">
                <a:solidFill>
                  <a:srgbClr val="FFFFFF"/>
                </a:solidFill>
              </a:rPr>
            </a:br>
            <a:endParaRPr lang="en-US" sz="3200" dirty="0">
              <a:solidFill>
                <a:srgbClr val="FFFFFF"/>
              </a:solidFill>
            </a:endParaRPr>
          </a:p>
        </p:txBody>
      </p:sp>
      <p:pic>
        <p:nvPicPr>
          <p:cNvPr id="6" name="Picture 5">
            <a:extLst>
              <a:ext uri="{FF2B5EF4-FFF2-40B4-BE49-F238E27FC236}">
                <a16:creationId xmlns:a16="http://schemas.microsoft.com/office/drawing/2014/main" id="{AEC1CB97-B183-42DF-8B96-2D7F88431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0274" y="4783061"/>
            <a:ext cx="2053390" cy="1986655"/>
          </a:xfrm>
          <a:prstGeom prst="rect">
            <a:avLst/>
          </a:prstGeom>
          <a:noFill/>
        </p:spPr>
      </p:pic>
      <p:pic>
        <p:nvPicPr>
          <p:cNvPr id="9" name="Picture 8">
            <a:extLst>
              <a:ext uri="{FF2B5EF4-FFF2-40B4-BE49-F238E27FC236}">
                <a16:creationId xmlns:a16="http://schemas.microsoft.com/office/drawing/2014/main" id="{0251FCF9-A017-45E6-BF3B-841865ADA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63" y="5084377"/>
            <a:ext cx="4215343" cy="1506985"/>
          </a:xfrm>
          <a:prstGeom prst="rect">
            <a:avLst/>
          </a:prstGeom>
        </p:spPr>
      </p:pic>
      <p:graphicFrame>
        <p:nvGraphicFramePr>
          <p:cNvPr id="2" name="Content Placeholder 1">
            <a:extLst>
              <a:ext uri="{FF2B5EF4-FFF2-40B4-BE49-F238E27FC236}">
                <a16:creationId xmlns:a16="http://schemas.microsoft.com/office/drawing/2014/main" id="{0B56B605-BD38-BB2D-F55F-7DDB38CA9C79}"/>
              </a:ext>
            </a:extLst>
          </p:cNvPr>
          <p:cNvGraphicFramePr>
            <a:graphicFrameLocks noGrp="1"/>
          </p:cNvGraphicFramePr>
          <p:nvPr>
            <p:ph idx="4294967295"/>
          </p:nvPr>
        </p:nvGraphicFramePr>
        <p:xfrm>
          <a:off x="304800" y="1859426"/>
          <a:ext cx="11403019" cy="1169670"/>
        </p:xfrm>
        <a:graphic>
          <a:graphicData uri="http://schemas.openxmlformats.org/drawingml/2006/table">
            <a:tbl>
              <a:tblPr firstRow="1" firstCol="1" bandRow="1"/>
              <a:tblGrid>
                <a:gridCol w="2767061">
                  <a:extLst>
                    <a:ext uri="{9D8B030D-6E8A-4147-A177-3AD203B41FA5}">
                      <a16:colId xmlns:a16="http://schemas.microsoft.com/office/drawing/2014/main" val="884870112"/>
                    </a:ext>
                  </a:extLst>
                </a:gridCol>
                <a:gridCol w="8635958">
                  <a:extLst>
                    <a:ext uri="{9D8B030D-6E8A-4147-A177-3AD203B41FA5}">
                      <a16:colId xmlns:a16="http://schemas.microsoft.com/office/drawing/2014/main" val="1228149397"/>
                    </a:ext>
                  </a:extLst>
                </a:gridCol>
              </a:tblGrid>
              <a:tr h="1169670">
                <a:tc>
                  <a:txBody>
                    <a:bodyPr/>
                    <a:lstStyle/>
                    <a:p>
                      <a:pPr marL="0" marR="0" algn="ctr">
                        <a:lnSpc>
                          <a:spcPct val="105000"/>
                        </a:lnSpc>
                        <a:spcBef>
                          <a:spcPts val="0"/>
                        </a:spcBef>
                        <a:spcAft>
                          <a:spcPts val="0"/>
                        </a:spcAft>
                      </a:pPr>
                      <a:r>
                        <a:rPr lang="en-US" sz="3600" b="1">
                          <a:solidFill>
                            <a:srgbClr val="000000"/>
                          </a:solidFill>
                          <a:effectLst/>
                          <a:latin typeface="Calibri" panose="020F0502020204030204" pitchFamily="34" charset="0"/>
                          <a:ea typeface="Calibri" panose="020F0502020204030204" pitchFamily="34" charset="0"/>
                        </a:rPr>
                        <a:t>HB109</a:t>
                      </a:r>
                      <a:endParaRPr lang="en-US" sz="4800" b="1">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tcPr>
                </a:tc>
                <a:tc>
                  <a:txBody>
                    <a:bodyPr/>
                    <a:lstStyle/>
                    <a:p>
                      <a:pPr marL="0" marR="0" algn="l">
                        <a:lnSpc>
                          <a:spcPct val="105000"/>
                        </a:lnSpc>
                        <a:spcBef>
                          <a:spcPts val="0"/>
                        </a:spcBef>
                        <a:spcAft>
                          <a:spcPts val="0"/>
                        </a:spcAft>
                      </a:pPr>
                      <a:r>
                        <a:rPr lang="en-US" sz="3600" b="1" dirty="0">
                          <a:effectLst/>
                          <a:latin typeface="Calibri" panose="020F0502020204030204" pitchFamily="34" charset="0"/>
                          <a:ea typeface="Calibri" panose="020F0502020204030204" pitchFamily="34" charset="0"/>
                        </a:rPr>
                        <a:t>To create the Alabama Credential Quality and Transparency Act</a:t>
                      </a:r>
                      <a:endParaRPr lang="en-US" sz="4800" b="1"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1559678299"/>
                  </a:ext>
                </a:extLst>
              </a:tr>
            </a:tbl>
          </a:graphicData>
        </a:graphic>
      </p:graphicFrame>
      <p:sp>
        <p:nvSpPr>
          <p:cNvPr id="4" name="TextBox 3">
            <a:extLst>
              <a:ext uri="{FF2B5EF4-FFF2-40B4-BE49-F238E27FC236}">
                <a16:creationId xmlns:a16="http://schemas.microsoft.com/office/drawing/2014/main" id="{52161204-6D13-4C29-8CD5-85B4B55017FF}"/>
              </a:ext>
            </a:extLst>
          </p:cNvPr>
          <p:cNvSpPr txBox="1"/>
          <p:nvPr/>
        </p:nvSpPr>
        <p:spPr>
          <a:xfrm>
            <a:off x="1037968" y="5649509"/>
            <a:ext cx="2743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718BB299-0006-E93C-665D-9B945D242E8C}"/>
              </a:ext>
            </a:extLst>
          </p:cNvPr>
          <p:cNvPicPr>
            <a:picLocks noChangeAspect="1"/>
          </p:cNvPicPr>
          <p:nvPr/>
        </p:nvPicPr>
        <p:blipFill>
          <a:blip r:embed="rId4"/>
          <a:stretch>
            <a:fillRect/>
          </a:stretch>
        </p:blipFill>
        <p:spPr>
          <a:xfrm>
            <a:off x="1943330" y="3277688"/>
            <a:ext cx="8333910" cy="1806689"/>
          </a:xfrm>
          <a:prstGeom prst="rect">
            <a:avLst/>
          </a:prstGeom>
        </p:spPr>
      </p:pic>
    </p:spTree>
    <p:extLst>
      <p:ext uri="{BB962C8B-B14F-4D97-AF65-F5344CB8AC3E}">
        <p14:creationId xmlns:p14="http://schemas.microsoft.com/office/powerpoint/2010/main" val="3695052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 name="Rectangle 29">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itle 4">
            <a:extLst>
              <a:ext uri="{FF2B5EF4-FFF2-40B4-BE49-F238E27FC236}">
                <a16:creationId xmlns:a16="http://schemas.microsoft.com/office/drawing/2014/main" id="{20544F13-F77F-4766-BDC3-45C680983BF4}"/>
              </a:ext>
            </a:extLst>
          </p:cNvPr>
          <p:cNvSpPr>
            <a:spLocks noGrp="1"/>
          </p:cNvSpPr>
          <p:nvPr>
            <p:ph type="title"/>
          </p:nvPr>
        </p:nvSpPr>
        <p:spPr>
          <a:xfrm>
            <a:off x="304800" y="319314"/>
            <a:ext cx="11405937" cy="1030515"/>
          </a:xfrm>
        </p:spPr>
        <p:txBody>
          <a:bodyPr vert="horz" lIns="91440" tIns="45720" rIns="91440" bIns="45720" rtlCol="0" anchor="ctr">
            <a:normAutofit fontScale="90000"/>
          </a:bodyPr>
          <a:lstStyle/>
          <a:p>
            <a:r>
              <a:rPr lang="en-US" sz="4000" b="1" dirty="0">
                <a:solidFill>
                  <a:srgbClr val="FFFFFF"/>
                </a:solidFill>
              </a:rPr>
              <a:t>2023 Legislative Session</a:t>
            </a:r>
            <a:br>
              <a:rPr lang="en-US" sz="3200" dirty="0">
                <a:solidFill>
                  <a:srgbClr val="FFFFFF"/>
                </a:solidFill>
              </a:rPr>
            </a:br>
            <a:endParaRPr lang="en-US" sz="3200" dirty="0">
              <a:solidFill>
                <a:srgbClr val="FFFFFF"/>
              </a:solidFill>
            </a:endParaRPr>
          </a:p>
        </p:txBody>
      </p:sp>
      <p:pic>
        <p:nvPicPr>
          <p:cNvPr id="6" name="Picture 5">
            <a:extLst>
              <a:ext uri="{FF2B5EF4-FFF2-40B4-BE49-F238E27FC236}">
                <a16:creationId xmlns:a16="http://schemas.microsoft.com/office/drawing/2014/main" id="{AEC1CB97-B183-42DF-8B96-2D7F88431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0066" y="4957011"/>
            <a:ext cx="1873597" cy="1812705"/>
          </a:xfrm>
          <a:prstGeom prst="rect">
            <a:avLst/>
          </a:prstGeom>
          <a:noFill/>
        </p:spPr>
      </p:pic>
      <p:pic>
        <p:nvPicPr>
          <p:cNvPr id="9" name="Picture 8">
            <a:extLst>
              <a:ext uri="{FF2B5EF4-FFF2-40B4-BE49-F238E27FC236}">
                <a16:creationId xmlns:a16="http://schemas.microsoft.com/office/drawing/2014/main" id="{0251FCF9-A017-45E6-BF3B-841865ADA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385118"/>
            <a:ext cx="3545305" cy="1267446"/>
          </a:xfrm>
          <a:prstGeom prst="rect">
            <a:avLst/>
          </a:prstGeom>
        </p:spPr>
      </p:pic>
      <p:graphicFrame>
        <p:nvGraphicFramePr>
          <p:cNvPr id="2" name="Content Placeholder 1">
            <a:extLst>
              <a:ext uri="{FF2B5EF4-FFF2-40B4-BE49-F238E27FC236}">
                <a16:creationId xmlns:a16="http://schemas.microsoft.com/office/drawing/2014/main" id="{0B56B605-BD38-BB2D-F55F-7DDB38CA9C79}"/>
              </a:ext>
            </a:extLst>
          </p:cNvPr>
          <p:cNvGraphicFramePr>
            <a:graphicFrameLocks noGrp="1"/>
          </p:cNvGraphicFramePr>
          <p:nvPr>
            <p:ph idx="4294967295"/>
          </p:nvPr>
        </p:nvGraphicFramePr>
        <p:xfrm>
          <a:off x="-366050" y="1811771"/>
          <a:ext cx="12199026" cy="1169670"/>
        </p:xfrm>
        <a:graphic>
          <a:graphicData uri="http://schemas.openxmlformats.org/drawingml/2006/table">
            <a:tbl>
              <a:tblPr firstRow="1" firstCol="1" bandRow="1"/>
              <a:tblGrid>
                <a:gridCol w="2960220">
                  <a:extLst>
                    <a:ext uri="{9D8B030D-6E8A-4147-A177-3AD203B41FA5}">
                      <a16:colId xmlns:a16="http://schemas.microsoft.com/office/drawing/2014/main" val="884870112"/>
                    </a:ext>
                  </a:extLst>
                </a:gridCol>
                <a:gridCol w="9238806">
                  <a:extLst>
                    <a:ext uri="{9D8B030D-6E8A-4147-A177-3AD203B41FA5}">
                      <a16:colId xmlns:a16="http://schemas.microsoft.com/office/drawing/2014/main" val="1228149397"/>
                    </a:ext>
                  </a:extLst>
                </a:gridCol>
              </a:tblGrid>
              <a:tr h="1169670">
                <a:tc>
                  <a:txBody>
                    <a:bodyPr/>
                    <a:lstStyle/>
                    <a:p>
                      <a:pPr marL="0" marR="0" algn="ctr">
                        <a:lnSpc>
                          <a:spcPct val="105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rPr>
                        <a:t>HB164</a:t>
                      </a:r>
                      <a:endParaRPr lang="en-US" sz="3200" b="1"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tcPr>
                </a:tc>
                <a:tc>
                  <a:txBody>
                    <a:bodyPr/>
                    <a:lstStyle/>
                    <a:p>
                      <a:pPr marL="0" marR="0" algn="l">
                        <a:lnSpc>
                          <a:spcPct val="105000"/>
                        </a:lnSpc>
                        <a:spcBef>
                          <a:spcPts val="0"/>
                        </a:spcBef>
                        <a:spcAft>
                          <a:spcPts val="0"/>
                        </a:spcAft>
                      </a:pPr>
                      <a:r>
                        <a:rPr lang="en-US" sz="2000" b="1" dirty="0">
                          <a:effectLst/>
                          <a:latin typeface="Calibri" panose="020F0502020204030204" pitchFamily="34" charset="0"/>
                          <a:ea typeface="Calibri" panose="020F0502020204030204" pitchFamily="34" charset="0"/>
                        </a:rPr>
                        <a:t>To require students to complete a personal financial literacy course before graduation; creation and administration of a financial literacy examination; and to require the reporting of a summary of examination results to the ALSDE</a:t>
                      </a:r>
                      <a:endParaRPr lang="en-US" sz="3200" b="1" dirty="0">
                        <a:effectLst/>
                        <a:latin typeface="Calibri" panose="020F0502020204030204" pitchFamily="34" charset="0"/>
                        <a:ea typeface="Calibri" panose="020F050202020403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1559678299"/>
                  </a:ext>
                </a:extLst>
              </a:tr>
            </a:tbl>
          </a:graphicData>
        </a:graphic>
      </p:graphicFrame>
      <p:sp>
        <p:nvSpPr>
          <p:cNvPr id="4" name="TextBox 3">
            <a:extLst>
              <a:ext uri="{FF2B5EF4-FFF2-40B4-BE49-F238E27FC236}">
                <a16:creationId xmlns:a16="http://schemas.microsoft.com/office/drawing/2014/main" id="{52161204-6D13-4C29-8CD5-85B4B55017FF}"/>
              </a:ext>
            </a:extLst>
          </p:cNvPr>
          <p:cNvSpPr txBox="1"/>
          <p:nvPr/>
        </p:nvSpPr>
        <p:spPr>
          <a:xfrm>
            <a:off x="1037968" y="5649509"/>
            <a:ext cx="2743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D4975033-E69A-B77B-DE33-63C6736E971E}"/>
              </a:ext>
            </a:extLst>
          </p:cNvPr>
          <p:cNvPicPr>
            <a:picLocks noChangeAspect="1"/>
          </p:cNvPicPr>
          <p:nvPr/>
        </p:nvPicPr>
        <p:blipFill>
          <a:blip r:embed="rId4"/>
          <a:stretch>
            <a:fillRect/>
          </a:stretch>
        </p:blipFill>
        <p:spPr>
          <a:xfrm>
            <a:off x="1957778" y="3216103"/>
            <a:ext cx="8276444" cy="2105313"/>
          </a:xfrm>
          <a:prstGeom prst="rect">
            <a:avLst/>
          </a:prstGeom>
        </p:spPr>
      </p:pic>
    </p:spTree>
    <p:extLst>
      <p:ext uri="{BB962C8B-B14F-4D97-AF65-F5344CB8AC3E}">
        <p14:creationId xmlns:p14="http://schemas.microsoft.com/office/powerpoint/2010/main" val="116558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4795A71-E2DC-4F81-9EDF-7D0252303A33}"/>
              </a:ext>
            </a:extLst>
          </p:cNvPr>
          <p:cNvSpPr txBox="1"/>
          <p:nvPr/>
        </p:nvSpPr>
        <p:spPr>
          <a:xfrm>
            <a:off x="4313682" y="898111"/>
            <a:ext cx="6906491" cy="5585619"/>
          </a:xfrm>
          <a:prstGeom prst="rect">
            <a:avLst/>
          </a:prstGeom>
        </p:spPr>
        <p:txBody>
          <a:bodyPr vert="horz" lIns="91440" tIns="45720" rIns="91440" bIns="45720" rtlCol="0" anchor="ctr">
            <a:normAutofit/>
          </a:bodyPr>
          <a:lstStyle/>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Career Coaches (State)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Career Tech CTE Director / Counselor (State)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Guidance &amp; Counseling (State)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JAG (State)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Technology Centers That Work (State)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Simulated Workplace (Federal)</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Middle Grades Expansion(State)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Academy of Craft Training (State)</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latin typeface="Calibri" panose="020F0502020204030204"/>
                <a:ea typeface="+mn-ea"/>
                <a:cs typeface="+mn-cs"/>
              </a:rPr>
              <a:t>Credentialing (Federal)</a:t>
            </a:r>
          </a:p>
          <a:p>
            <a:pPr marL="410210" marR="49276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AC633B9D-A46F-43EF-9343-46A3CEC436A1}"/>
              </a:ext>
            </a:extLst>
          </p:cNvPr>
          <p:cNvSpPr txBox="1">
            <a:spLocks/>
          </p:cNvSpPr>
          <p:nvPr/>
        </p:nvSpPr>
        <p:spPr>
          <a:xfrm>
            <a:off x="558165" y="1242062"/>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Light" panose="020F0302020204030204"/>
                <a:ea typeface="+mj-ea"/>
                <a:cs typeface="+mj-cs"/>
              </a:rPr>
              <a:t>Career Tech Initiatives</a:t>
            </a:r>
          </a:p>
        </p:txBody>
      </p:sp>
      <p:pic>
        <p:nvPicPr>
          <p:cNvPr id="2" name="Picture 1">
            <a:extLst>
              <a:ext uri="{FF2B5EF4-FFF2-40B4-BE49-F238E27FC236}">
                <a16:creationId xmlns:a16="http://schemas.microsoft.com/office/drawing/2014/main" id="{B855E700-1D84-4335-8FFA-F9EC7E5ABB86}"/>
              </a:ext>
            </a:extLst>
          </p:cNvPr>
          <p:cNvPicPr>
            <a:picLocks noChangeAspect="1"/>
          </p:cNvPicPr>
          <p:nvPr/>
        </p:nvPicPr>
        <p:blipFill>
          <a:blip r:embed="rId2"/>
          <a:stretch>
            <a:fillRect/>
          </a:stretch>
        </p:blipFill>
        <p:spPr>
          <a:xfrm>
            <a:off x="9495782" y="32811"/>
            <a:ext cx="2627604" cy="993734"/>
          </a:xfrm>
          <a:prstGeom prst="rect">
            <a:avLst/>
          </a:prstGeom>
        </p:spPr>
      </p:pic>
      <p:pic>
        <p:nvPicPr>
          <p:cNvPr id="3" name="Picture 2">
            <a:extLst>
              <a:ext uri="{FF2B5EF4-FFF2-40B4-BE49-F238E27FC236}">
                <a16:creationId xmlns:a16="http://schemas.microsoft.com/office/drawing/2014/main" id="{80516614-A53C-450D-9459-DA1072A37A5B}"/>
              </a:ext>
            </a:extLst>
          </p:cNvPr>
          <p:cNvPicPr>
            <a:picLocks noChangeAspect="1"/>
          </p:cNvPicPr>
          <p:nvPr/>
        </p:nvPicPr>
        <p:blipFill>
          <a:blip r:embed="rId3"/>
          <a:stretch>
            <a:fillRect/>
          </a:stretch>
        </p:blipFill>
        <p:spPr>
          <a:xfrm>
            <a:off x="1248063" y="5471706"/>
            <a:ext cx="1012024" cy="1012024"/>
          </a:xfrm>
          <a:prstGeom prst="rect">
            <a:avLst/>
          </a:prstGeom>
        </p:spPr>
      </p:pic>
    </p:spTree>
    <p:extLst>
      <p:ext uri="{BB962C8B-B14F-4D97-AF65-F5344CB8AC3E}">
        <p14:creationId xmlns:p14="http://schemas.microsoft.com/office/powerpoint/2010/main" val="1838437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4">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79B2F7D-B58D-4A2A-BE8D-098933EEF9E7}"/>
              </a:ext>
            </a:extLst>
          </p:cNvPr>
          <p:cNvPicPr>
            <a:picLocks noChangeAspect="1"/>
          </p:cNvPicPr>
          <p:nvPr/>
        </p:nvPicPr>
        <p:blipFill>
          <a:blip r:embed="rId2"/>
          <a:stretch>
            <a:fillRect/>
          </a:stretch>
        </p:blipFill>
        <p:spPr>
          <a:xfrm>
            <a:off x="228600" y="276225"/>
            <a:ext cx="3149600" cy="1662113"/>
          </a:xfrm>
          <a:prstGeom prst="rect">
            <a:avLst/>
          </a:prstGeom>
        </p:spPr>
      </p:pic>
      <p:pic>
        <p:nvPicPr>
          <p:cNvPr id="12" name="Picture 11">
            <a:extLst>
              <a:ext uri="{FF2B5EF4-FFF2-40B4-BE49-F238E27FC236}">
                <a16:creationId xmlns:a16="http://schemas.microsoft.com/office/drawing/2014/main" id="{5AB2C95E-B533-4E44-AE36-758C4BA46662}"/>
              </a:ext>
            </a:extLst>
          </p:cNvPr>
          <p:cNvPicPr>
            <a:picLocks noChangeAspect="1"/>
          </p:cNvPicPr>
          <p:nvPr/>
        </p:nvPicPr>
        <p:blipFill>
          <a:blip r:embed="rId3"/>
          <a:stretch>
            <a:fillRect/>
          </a:stretch>
        </p:blipFill>
        <p:spPr>
          <a:xfrm>
            <a:off x="228600" y="2017713"/>
            <a:ext cx="3149600" cy="1554163"/>
          </a:xfrm>
          <a:prstGeom prst="rect">
            <a:avLst/>
          </a:prstGeom>
        </p:spPr>
      </p:pic>
      <p:pic>
        <p:nvPicPr>
          <p:cNvPr id="10" name="Picture 9">
            <a:extLst>
              <a:ext uri="{FF2B5EF4-FFF2-40B4-BE49-F238E27FC236}">
                <a16:creationId xmlns:a16="http://schemas.microsoft.com/office/drawing/2014/main" id="{FDD59286-EF66-4705-B590-80384B2DD796}"/>
              </a:ext>
            </a:extLst>
          </p:cNvPr>
          <p:cNvPicPr>
            <a:picLocks noChangeAspect="1"/>
          </p:cNvPicPr>
          <p:nvPr/>
        </p:nvPicPr>
        <p:blipFill>
          <a:blip r:embed="rId4"/>
          <a:stretch>
            <a:fillRect/>
          </a:stretch>
        </p:blipFill>
        <p:spPr>
          <a:xfrm>
            <a:off x="228600" y="3651250"/>
            <a:ext cx="3149600" cy="1482725"/>
          </a:xfrm>
          <a:prstGeom prst="rect">
            <a:avLst/>
          </a:prstGeom>
        </p:spPr>
      </p:pic>
      <p:pic>
        <p:nvPicPr>
          <p:cNvPr id="6" name="Picture 5">
            <a:extLst>
              <a:ext uri="{FF2B5EF4-FFF2-40B4-BE49-F238E27FC236}">
                <a16:creationId xmlns:a16="http://schemas.microsoft.com/office/drawing/2014/main" id="{A55DC408-4BC1-4574-83D9-45886CB683DA}"/>
              </a:ext>
            </a:extLst>
          </p:cNvPr>
          <p:cNvPicPr>
            <a:picLocks noChangeAspect="1"/>
          </p:cNvPicPr>
          <p:nvPr/>
        </p:nvPicPr>
        <p:blipFill>
          <a:blip r:embed="rId5"/>
          <a:stretch>
            <a:fillRect/>
          </a:stretch>
        </p:blipFill>
        <p:spPr>
          <a:xfrm>
            <a:off x="3457575" y="276225"/>
            <a:ext cx="5291138" cy="2427288"/>
          </a:xfrm>
          <a:prstGeom prst="rect">
            <a:avLst/>
          </a:prstGeom>
        </p:spPr>
      </p:pic>
      <p:pic>
        <p:nvPicPr>
          <p:cNvPr id="14" name="Picture 13">
            <a:extLst>
              <a:ext uri="{FF2B5EF4-FFF2-40B4-BE49-F238E27FC236}">
                <a16:creationId xmlns:a16="http://schemas.microsoft.com/office/drawing/2014/main" id="{DF6460E9-70EC-4BB6-92B5-72D49582DA74}"/>
              </a:ext>
            </a:extLst>
          </p:cNvPr>
          <p:cNvPicPr>
            <a:picLocks noChangeAspect="1"/>
          </p:cNvPicPr>
          <p:nvPr/>
        </p:nvPicPr>
        <p:blipFill>
          <a:blip r:embed="rId6"/>
          <a:stretch>
            <a:fillRect/>
          </a:stretch>
        </p:blipFill>
        <p:spPr>
          <a:xfrm>
            <a:off x="3457575" y="2782888"/>
            <a:ext cx="5291138" cy="2352675"/>
          </a:xfrm>
          <a:prstGeom prst="rect">
            <a:avLst/>
          </a:prstGeom>
        </p:spPr>
      </p:pic>
      <p:pic>
        <p:nvPicPr>
          <p:cNvPr id="18" name="Picture 17">
            <a:extLst>
              <a:ext uri="{FF2B5EF4-FFF2-40B4-BE49-F238E27FC236}">
                <a16:creationId xmlns:a16="http://schemas.microsoft.com/office/drawing/2014/main" id="{DB228799-D02F-4DAC-A194-ABFEB81EAFCC}"/>
              </a:ext>
            </a:extLst>
          </p:cNvPr>
          <p:cNvPicPr>
            <a:picLocks noChangeAspect="1"/>
          </p:cNvPicPr>
          <p:nvPr/>
        </p:nvPicPr>
        <p:blipFill>
          <a:blip r:embed="rId7"/>
          <a:stretch>
            <a:fillRect/>
          </a:stretch>
        </p:blipFill>
        <p:spPr>
          <a:xfrm>
            <a:off x="8829675" y="276225"/>
            <a:ext cx="3059113" cy="1460500"/>
          </a:xfrm>
          <a:prstGeom prst="rect">
            <a:avLst/>
          </a:prstGeom>
        </p:spPr>
      </p:pic>
      <p:pic>
        <p:nvPicPr>
          <p:cNvPr id="16" name="Picture 15">
            <a:extLst>
              <a:ext uri="{FF2B5EF4-FFF2-40B4-BE49-F238E27FC236}">
                <a16:creationId xmlns:a16="http://schemas.microsoft.com/office/drawing/2014/main" id="{E91D475E-E7F6-41F6-B879-33E23D5B11AB}"/>
              </a:ext>
            </a:extLst>
          </p:cNvPr>
          <p:cNvPicPr>
            <a:picLocks noChangeAspect="1"/>
          </p:cNvPicPr>
          <p:nvPr/>
        </p:nvPicPr>
        <p:blipFill>
          <a:blip r:embed="rId8"/>
          <a:stretch>
            <a:fillRect/>
          </a:stretch>
        </p:blipFill>
        <p:spPr>
          <a:xfrm>
            <a:off x="8829675" y="1816100"/>
            <a:ext cx="3059113" cy="1581150"/>
          </a:xfrm>
          <a:prstGeom prst="rect">
            <a:avLst/>
          </a:prstGeom>
        </p:spPr>
      </p:pic>
      <p:pic>
        <p:nvPicPr>
          <p:cNvPr id="8" name="Picture 7">
            <a:extLst>
              <a:ext uri="{FF2B5EF4-FFF2-40B4-BE49-F238E27FC236}">
                <a16:creationId xmlns:a16="http://schemas.microsoft.com/office/drawing/2014/main" id="{170DFD33-7244-43BF-B061-E18AFF0D6807}"/>
              </a:ext>
            </a:extLst>
          </p:cNvPr>
          <p:cNvPicPr>
            <a:picLocks noChangeAspect="1"/>
          </p:cNvPicPr>
          <p:nvPr/>
        </p:nvPicPr>
        <p:blipFill>
          <a:blip r:embed="rId9"/>
          <a:stretch>
            <a:fillRect/>
          </a:stretch>
        </p:blipFill>
        <p:spPr>
          <a:xfrm>
            <a:off x="8829675" y="3478213"/>
            <a:ext cx="3059113" cy="1657350"/>
          </a:xfrm>
          <a:prstGeom prst="rect">
            <a:avLst/>
          </a:prstGeom>
        </p:spPr>
      </p:pic>
      <p:sp>
        <p:nvSpPr>
          <p:cNvPr id="2" name="Slide Number Placeholder 1">
            <a:extLst>
              <a:ext uri="{FF2B5EF4-FFF2-40B4-BE49-F238E27FC236}">
                <a16:creationId xmlns:a16="http://schemas.microsoft.com/office/drawing/2014/main" id="{29B7287D-8904-4DBF-A5E7-411DDE8C99EC}"/>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F40635C-3188-4210-A164-493403FA8130}"/>
              </a:ext>
            </a:extLst>
          </p:cNvPr>
          <p:cNvSpPr txBox="1"/>
          <p:nvPr/>
        </p:nvSpPr>
        <p:spPr>
          <a:xfrm>
            <a:off x="2564607" y="6219825"/>
            <a:ext cx="78676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Alabama’s Career Clusters</a:t>
            </a:r>
          </a:p>
        </p:txBody>
      </p:sp>
    </p:spTree>
    <p:extLst>
      <p:ext uri="{BB962C8B-B14F-4D97-AF65-F5344CB8AC3E}">
        <p14:creationId xmlns:p14="http://schemas.microsoft.com/office/powerpoint/2010/main" val="1299736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A3D4AF7-708C-4A5F-9A40-EFF3A624F124}"/>
              </a:ext>
            </a:extLst>
          </p:cNvPr>
          <p:cNvPicPr>
            <a:picLocks noChangeAspect="1"/>
          </p:cNvPicPr>
          <p:nvPr/>
        </p:nvPicPr>
        <p:blipFill>
          <a:blip r:embed="rId2"/>
          <a:stretch>
            <a:fillRect/>
          </a:stretch>
        </p:blipFill>
        <p:spPr>
          <a:xfrm>
            <a:off x="1129115" y="834330"/>
            <a:ext cx="4724569" cy="2161490"/>
          </a:xfrm>
          <a:prstGeom prst="rect">
            <a:avLst/>
          </a:prstGeom>
        </p:spPr>
      </p:pic>
      <p:cxnSp>
        <p:nvCxnSpPr>
          <p:cNvPr id="15" name="Straight Connector 14">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DD724DD-4CA9-4B04-A7C1-7EDA60FDB1D8}"/>
              </a:ext>
            </a:extLst>
          </p:cNvPr>
          <p:cNvPicPr>
            <a:picLocks noChangeAspect="1"/>
          </p:cNvPicPr>
          <p:nvPr/>
        </p:nvPicPr>
        <p:blipFill>
          <a:blip r:embed="rId3"/>
          <a:stretch>
            <a:fillRect/>
          </a:stretch>
        </p:blipFill>
        <p:spPr>
          <a:xfrm>
            <a:off x="6338316" y="850164"/>
            <a:ext cx="4732940" cy="2129822"/>
          </a:xfrm>
          <a:prstGeom prst="rect">
            <a:avLst/>
          </a:prstGeom>
        </p:spPr>
      </p:pic>
      <p:cxnSp>
        <p:nvCxnSpPr>
          <p:cNvPr id="17" name="Straight Connector 16">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6AD7620-26C0-458C-AC78-4EE4FF700D20}"/>
              </a:ext>
            </a:extLst>
          </p:cNvPr>
          <p:cNvPicPr>
            <a:picLocks noChangeAspect="1"/>
          </p:cNvPicPr>
          <p:nvPr/>
        </p:nvPicPr>
        <p:blipFill>
          <a:blip r:embed="rId4"/>
          <a:stretch>
            <a:fillRect/>
          </a:stretch>
        </p:blipFill>
        <p:spPr>
          <a:xfrm>
            <a:off x="1129115" y="3833973"/>
            <a:ext cx="4724569" cy="2220548"/>
          </a:xfrm>
          <a:prstGeom prst="rect">
            <a:avLst/>
          </a:prstGeom>
        </p:spPr>
      </p:pic>
      <p:pic>
        <p:nvPicPr>
          <p:cNvPr id="8" name="Picture 7">
            <a:extLst>
              <a:ext uri="{FF2B5EF4-FFF2-40B4-BE49-F238E27FC236}">
                <a16:creationId xmlns:a16="http://schemas.microsoft.com/office/drawing/2014/main" id="{E424E32B-68A0-4B7F-8941-32641BEE5692}"/>
              </a:ext>
            </a:extLst>
          </p:cNvPr>
          <p:cNvPicPr>
            <a:picLocks noChangeAspect="1"/>
          </p:cNvPicPr>
          <p:nvPr/>
        </p:nvPicPr>
        <p:blipFill>
          <a:blip r:embed="rId5"/>
          <a:stretch>
            <a:fillRect/>
          </a:stretch>
        </p:blipFill>
        <p:spPr>
          <a:xfrm>
            <a:off x="6338316" y="3723402"/>
            <a:ext cx="4732940" cy="2449297"/>
          </a:xfrm>
          <a:prstGeom prst="rect">
            <a:avLst/>
          </a:prstGeom>
        </p:spPr>
      </p:pic>
      <p:sp>
        <p:nvSpPr>
          <p:cNvPr id="2" name="Slide Number Placeholder 1">
            <a:extLst>
              <a:ext uri="{FF2B5EF4-FFF2-40B4-BE49-F238E27FC236}">
                <a16:creationId xmlns:a16="http://schemas.microsoft.com/office/drawing/2014/main" id="{87C4E02D-077F-4866-9B62-EEF72BDEDC78}"/>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920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CC57EC-39DC-4C85-BD4E-37BCE973B373}"/>
              </a:ext>
            </a:extLst>
          </p:cNvPr>
          <p:cNvPicPr>
            <a:picLocks noChangeAspect="1"/>
          </p:cNvPicPr>
          <p:nvPr/>
        </p:nvPicPr>
        <p:blipFill>
          <a:blip r:embed="rId2"/>
          <a:stretch>
            <a:fillRect/>
          </a:stretch>
        </p:blipFill>
        <p:spPr>
          <a:xfrm>
            <a:off x="1129115" y="922916"/>
            <a:ext cx="4724569" cy="1984319"/>
          </a:xfrm>
          <a:prstGeom prst="rect">
            <a:avLst/>
          </a:prstGeom>
        </p:spPr>
      </p:pic>
      <p:cxnSp>
        <p:nvCxnSpPr>
          <p:cNvPr id="15" name="Straight Connector 14">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4CC249A-A665-45BE-A103-7717E34C3CD1}"/>
              </a:ext>
            </a:extLst>
          </p:cNvPr>
          <p:cNvPicPr>
            <a:picLocks noChangeAspect="1"/>
          </p:cNvPicPr>
          <p:nvPr/>
        </p:nvPicPr>
        <p:blipFill>
          <a:blip r:embed="rId3"/>
          <a:stretch>
            <a:fillRect/>
          </a:stretch>
        </p:blipFill>
        <p:spPr>
          <a:xfrm>
            <a:off x="6338316" y="944822"/>
            <a:ext cx="4732940" cy="1940506"/>
          </a:xfrm>
          <a:prstGeom prst="rect">
            <a:avLst/>
          </a:prstGeom>
        </p:spPr>
      </p:pic>
      <p:cxnSp>
        <p:nvCxnSpPr>
          <p:cNvPr id="17" name="Straight Connector 16">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1D6477C-73A8-4085-8485-B6E40C3DCAD4}"/>
              </a:ext>
            </a:extLst>
          </p:cNvPr>
          <p:cNvPicPr>
            <a:picLocks noChangeAspect="1"/>
          </p:cNvPicPr>
          <p:nvPr/>
        </p:nvPicPr>
        <p:blipFill>
          <a:blip r:embed="rId4"/>
          <a:stretch>
            <a:fillRect/>
          </a:stretch>
        </p:blipFill>
        <p:spPr>
          <a:xfrm>
            <a:off x="1129115" y="3934371"/>
            <a:ext cx="4724569" cy="2019752"/>
          </a:xfrm>
          <a:prstGeom prst="rect">
            <a:avLst/>
          </a:prstGeom>
        </p:spPr>
      </p:pic>
      <p:pic>
        <p:nvPicPr>
          <p:cNvPr id="4" name="Picture 3">
            <a:extLst>
              <a:ext uri="{FF2B5EF4-FFF2-40B4-BE49-F238E27FC236}">
                <a16:creationId xmlns:a16="http://schemas.microsoft.com/office/drawing/2014/main" id="{384DA122-6C64-4F7F-8CB3-93320126496E}"/>
              </a:ext>
            </a:extLst>
          </p:cNvPr>
          <p:cNvPicPr>
            <a:picLocks noChangeAspect="1"/>
          </p:cNvPicPr>
          <p:nvPr/>
        </p:nvPicPr>
        <p:blipFill>
          <a:blip r:embed="rId5"/>
          <a:stretch>
            <a:fillRect/>
          </a:stretch>
        </p:blipFill>
        <p:spPr>
          <a:xfrm>
            <a:off x="6338316" y="3900887"/>
            <a:ext cx="4732940" cy="2094326"/>
          </a:xfrm>
          <a:prstGeom prst="rect">
            <a:avLst/>
          </a:prstGeom>
        </p:spPr>
      </p:pic>
      <p:sp>
        <p:nvSpPr>
          <p:cNvPr id="2" name="Slide Number Placeholder 1">
            <a:extLst>
              <a:ext uri="{FF2B5EF4-FFF2-40B4-BE49-F238E27FC236}">
                <a16:creationId xmlns:a16="http://schemas.microsoft.com/office/drawing/2014/main" id="{638A7CE9-E173-45CD-B759-F474A6C3BF5D}"/>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202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0BCDCE7-03A4-438B-9B4A-0F5E37C4C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77" y="456020"/>
            <a:ext cx="6737282" cy="6032228"/>
          </a:xfrm>
          <a:custGeom>
            <a:avLst/>
            <a:gdLst>
              <a:gd name="connsiteX0" fmla="*/ 3069307 w 6737282"/>
              <a:gd name="connsiteY0" fmla="*/ 4550727 h 6032228"/>
              <a:gd name="connsiteX1" fmla="*/ 3741218 w 6737282"/>
              <a:gd name="connsiteY1" fmla="*/ 4550727 h 6032228"/>
              <a:gd name="connsiteX2" fmla="*/ 3772850 w 6737282"/>
              <a:gd name="connsiteY2" fmla="*/ 4554928 h 6032228"/>
              <a:gd name="connsiteX3" fmla="*/ 3794605 w 6737282"/>
              <a:gd name="connsiteY3" fmla="*/ 4564050 h 6032228"/>
              <a:gd name="connsiteX4" fmla="*/ 3781310 w 6737282"/>
              <a:gd name="connsiteY4" fmla="*/ 4587045 h 6032228"/>
              <a:gd name="connsiteX5" fmla="*/ 3310252 w 6737282"/>
              <a:gd name="connsiteY5" fmla="*/ 5401750 h 6032228"/>
              <a:gd name="connsiteX6" fmla="*/ 3029607 w 6737282"/>
              <a:gd name="connsiteY6" fmla="*/ 5564857 h 6032228"/>
              <a:gd name="connsiteX7" fmla="*/ 2804017 w 6737282"/>
              <a:gd name="connsiteY7" fmla="*/ 5564857 h 6032228"/>
              <a:gd name="connsiteX8" fmla="*/ 2777701 w 6737282"/>
              <a:gd name="connsiteY8" fmla="*/ 5564857 h 6032228"/>
              <a:gd name="connsiteX9" fmla="*/ 2752589 w 6737282"/>
              <a:gd name="connsiteY9" fmla="*/ 5521614 h 6032228"/>
              <a:gd name="connsiteX10" fmla="*/ 2629590 w 6737282"/>
              <a:gd name="connsiteY10" fmla="*/ 5309799 h 6032228"/>
              <a:gd name="connsiteX11" fmla="*/ 2629590 w 6737282"/>
              <a:gd name="connsiteY11" fmla="*/ 5191240 h 6032228"/>
              <a:gd name="connsiteX12" fmla="*/ 2966272 w 6737282"/>
              <a:gd name="connsiteY12" fmla="*/ 4611452 h 6032228"/>
              <a:gd name="connsiteX13" fmla="*/ 3069307 w 6737282"/>
              <a:gd name="connsiteY13" fmla="*/ 4550727 h 6032228"/>
              <a:gd name="connsiteX14" fmla="*/ 1224899 w 6737282"/>
              <a:gd name="connsiteY14" fmla="*/ 1805663 h 6032228"/>
              <a:gd name="connsiteX15" fmla="*/ 3029607 w 6737282"/>
              <a:gd name="connsiteY15" fmla="*/ 1805663 h 6032228"/>
              <a:gd name="connsiteX16" fmla="*/ 3310252 w 6737282"/>
              <a:gd name="connsiteY16" fmla="*/ 1968768 h 6032228"/>
              <a:gd name="connsiteX17" fmla="*/ 4210657 w 6737282"/>
              <a:gd name="connsiteY17" fmla="*/ 3526038 h 6032228"/>
              <a:gd name="connsiteX18" fmla="*/ 4210657 w 6737282"/>
              <a:gd name="connsiteY18" fmla="*/ 3844482 h 6032228"/>
              <a:gd name="connsiteX19" fmla="*/ 3876331 w 6737282"/>
              <a:gd name="connsiteY19" fmla="*/ 4422707 h 6032228"/>
              <a:gd name="connsiteX20" fmla="*/ 3848154 w 6737282"/>
              <a:gd name="connsiteY20" fmla="*/ 4471437 h 6032228"/>
              <a:gd name="connsiteX21" fmla="*/ 3849146 w 6737282"/>
              <a:gd name="connsiteY21" fmla="*/ 4471853 h 6032228"/>
              <a:gd name="connsiteX22" fmla="*/ 3898870 w 6737282"/>
              <a:gd name="connsiteY22" fmla="*/ 4522003 h 6032228"/>
              <a:gd name="connsiteX23" fmla="*/ 4277006 w 6737282"/>
              <a:gd name="connsiteY23" fmla="*/ 5175999 h 6032228"/>
              <a:gd name="connsiteX24" fmla="*/ 4277006 w 6737282"/>
              <a:gd name="connsiteY24" fmla="*/ 5309735 h 6032228"/>
              <a:gd name="connsiteX25" fmla="*/ 3898870 w 6737282"/>
              <a:gd name="connsiteY25" fmla="*/ 5963729 h 6032228"/>
              <a:gd name="connsiteX26" fmla="*/ 3781007 w 6737282"/>
              <a:gd name="connsiteY26" fmla="*/ 6032228 h 6032228"/>
              <a:gd name="connsiteX27" fmla="*/ 3023096 w 6737282"/>
              <a:gd name="connsiteY27" fmla="*/ 6032228 h 6032228"/>
              <a:gd name="connsiteX28" fmla="*/ 2906872 w 6737282"/>
              <a:gd name="connsiteY28" fmla="*/ 5963729 h 6032228"/>
              <a:gd name="connsiteX29" fmla="*/ 2703170 w 6737282"/>
              <a:gd name="connsiteY29" fmla="*/ 5612942 h 6032228"/>
              <a:gd name="connsiteX30" fmla="*/ 2680159 w 6737282"/>
              <a:gd name="connsiteY30" fmla="*/ 5573313 h 6032228"/>
              <a:gd name="connsiteX31" fmla="*/ 2698265 w 6737282"/>
              <a:gd name="connsiteY31" fmla="*/ 5573313 h 6032228"/>
              <a:gd name="connsiteX32" fmla="*/ 2783846 w 6737282"/>
              <a:gd name="connsiteY32" fmla="*/ 5573313 h 6032228"/>
              <a:gd name="connsiteX33" fmla="*/ 2821023 w 6737282"/>
              <a:gd name="connsiteY33" fmla="*/ 5637336 h 6032228"/>
              <a:gd name="connsiteX34" fmla="*/ 2963060 w 6737282"/>
              <a:gd name="connsiteY34" fmla="*/ 5881934 h 6032228"/>
              <a:gd name="connsiteX35" fmla="*/ 3066097 w 6737282"/>
              <a:gd name="connsiteY35" fmla="*/ 5942660 h 6032228"/>
              <a:gd name="connsiteX36" fmla="*/ 3738008 w 6737282"/>
              <a:gd name="connsiteY36" fmla="*/ 5942660 h 6032228"/>
              <a:gd name="connsiteX37" fmla="*/ 3842494 w 6737282"/>
              <a:gd name="connsiteY37" fmla="*/ 5881934 h 6032228"/>
              <a:gd name="connsiteX38" fmla="*/ 4177724 w 6737282"/>
              <a:gd name="connsiteY38" fmla="*/ 5302148 h 6032228"/>
              <a:gd name="connsiteX39" fmla="*/ 4177724 w 6737282"/>
              <a:gd name="connsiteY39" fmla="*/ 5183586 h 6032228"/>
              <a:gd name="connsiteX40" fmla="*/ 3842494 w 6737282"/>
              <a:gd name="connsiteY40" fmla="*/ 4603800 h 6032228"/>
              <a:gd name="connsiteX41" fmla="*/ 3798414 w 6737282"/>
              <a:gd name="connsiteY41" fmla="*/ 4559340 h 6032228"/>
              <a:gd name="connsiteX42" fmla="*/ 3793313 w 6737282"/>
              <a:gd name="connsiteY42" fmla="*/ 4557203 h 6032228"/>
              <a:gd name="connsiteX43" fmla="*/ 3820657 w 6737282"/>
              <a:gd name="connsiteY43" fmla="*/ 4509913 h 6032228"/>
              <a:gd name="connsiteX44" fmla="*/ 3840991 w 6737282"/>
              <a:gd name="connsiteY44" fmla="*/ 4474742 h 6032228"/>
              <a:gd name="connsiteX45" fmla="*/ 3819900 w 6737282"/>
              <a:gd name="connsiteY45" fmla="*/ 4465898 h 6032228"/>
              <a:gd name="connsiteX46" fmla="*/ 3784219 w 6737282"/>
              <a:gd name="connsiteY46" fmla="*/ 4461158 h 6032228"/>
              <a:gd name="connsiteX47" fmla="*/ 3026307 w 6737282"/>
              <a:gd name="connsiteY47" fmla="*/ 4461158 h 6032228"/>
              <a:gd name="connsiteX48" fmla="*/ 2910084 w 6737282"/>
              <a:gd name="connsiteY48" fmla="*/ 4529655 h 6032228"/>
              <a:gd name="connsiteX49" fmla="*/ 2530310 w 6737282"/>
              <a:gd name="connsiteY49" fmla="*/ 5183651 h 6032228"/>
              <a:gd name="connsiteX50" fmla="*/ 2530310 w 6737282"/>
              <a:gd name="connsiteY50" fmla="*/ 5317387 h 6032228"/>
              <a:gd name="connsiteX51" fmla="*/ 2655664 w 6737282"/>
              <a:gd name="connsiteY51" fmla="*/ 5533256 h 6032228"/>
              <a:gd name="connsiteX52" fmla="*/ 2674015 w 6737282"/>
              <a:gd name="connsiteY52" fmla="*/ 5564857 h 6032228"/>
              <a:gd name="connsiteX53" fmla="*/ 2589005 w 6737282"/>
              <a:gd name="connsiteY53" fmla="*/ 5564857 h 6032228"/>
              <a:gd name="connsiteX54" fmla="*/ 1224899 w 6737282"/>
              <a:gd name="connsiteY54" fmla="*/ 5564857 h 6032228"/>
              <a:gd name="connsiteX55" fmla="*/ 948151 w 6737282"/>
              <a:gd name="connsiteY55" fmla="*/ 5401750 h 6032228"/>
              <a:gd name="connsiteX56" fmla="*/ 43851 w 6737282"/>
              <a:gd name="connsiteY56" fmla="*/ 3844482 h 6032228"/>
              <a:gd name="connsiteX57" fmla="*/ 43851 w 6737282"/>
              <a:gd name="connsiteY57" fmla="*/ 3526038 h 6032228"/>
              <a:gd name="connsiteX58" fmla="*/ 948151 w 6737282"/>
              <a:gd name="connsiteY58" fmla="*/ 1968768 h 6032228"/>
              <a:gd name="connsiteX59" fmla="*/ 1224899 w 6737282"/>
              <a:gd name="connsiteY59" fmla="*/ 1805663 h 6032228"/>
              <a:gd name="connsiteX60" fmla="*/ 4371720 w 6737282"/>
              <a:gd name="connsiteY60" fmla="*/ 257854 h 6032228"/>
              <a:gd name="connsiteX61" fmla="*/ 5796146 w 6737282"/>
              <a:gd name="connsiteY61" fmla="*/ 257854 h 6032228"/>
              <a:gd name="connsiteX62" fmla="*/ 5999634 w 6737282"/>
              <a:gd name="connsiteY62" fmla="*/ 374270 h 6032228"/>
              <a:gd name="connsiteX63" fmla="*/ 6711846 w 6737282"/>
              <a:gd name="connsiteY63" fmla="*/ 1628971 h 6032228"/>
              <a:gd name="connsiteX64" fmla="*/ 6711846 w 6737282"/>
              <a:gd name="connsiteY64" fmla="*/ 1870427 h 6032228"/>
              <a:gd name="connsiteX65" fmla="*/ 5999634 w 6737282"/>
              <a:gd name="connsiteY65" fmla="*/ 3125126 h 6032228"/>
              <a:gd name="connsiteX66" fmla="*/ 5796146 w 6737282"/>
              <a:gd name="connsiteY66" fmla="*/ 3241542 h 6032228"/>
              <a:gd name="connsiteX67" fmla="*/ 4371720 w 6737282"/>
              <a:gd name="connsiteY67" fmla="*/ 3241542 h 6032228"/>
              <a:gd name="connsiteX68" fmla="*/ 4168233 w 6737282"/>
              <a:gd name="connsiteY68" fmla="*/ 3125126 h 6032228"/>
              <a:gd name="connsiteX69" fmla="*/ 3456020 w 6737282"/>
              <a:gd name="connsiteY69" fmla="*/ 1870427 h 6032228"/>
              <a:gd name="connsiteX70" fmla="*/ 3456020 w 6737282"/>
              <a:gd name="connsiteY70" fmla="*/ 1628971 h 6032228"/>
              <a:gd name="connsiteX71" fmla="*/ 4168233 w 6737282"/>
              <a:gd name="connsiteY71" fmla="*/ 374270 h 6032228"/>
              <a:gd name="connsiteX72" fmla="*/ 4371720 w 6737282"/>
              <a:gd name="connsiteY72" fmla="*/ 257854 h 6032228"/>
              <a:gd name="connsiteX73" fmla="*/ 2350132 w 6737282"/>
              <a:gd name="connsiteY73" fmla="*/ 0 h 6032228"/>
              <a:gd name="connsiteX74" fmla="*/ 3150522 w 6737282"/>
              <a:gd name="connsiteY74" fmla="*/ 0 h 6032228"/>
              <a:gd name="connsiteX75" fmla="*/ 3264863 w 6737282"/>
              <a:gd name="connsiteY75" fmla="*/ 65415 h 6032228"/>
              <a:gd name="connsiteX76" fmla="*/ 3665057 w 6737282"/>
              <a:gd name="connsiteY76" fmla="*/ 770436 h 6032228"/>
              <a:gd name="connsiteX77" fmla="*/ 3665057 w 6737282"/>
              <a:gd name="connsiteY77" fmla="*/ 906111 h 6032228"/>
              <a:gd name="connsiteX78" fmla="*/ 3264863 w 6737282"/>
              <a:gd name="connsiteY78" fmla="*/ 1611131 h 6032228"/>
              <a:gd name="connsiteX79" fmla="*/ 3150522 w 6737282"/>
              <a:gd name="connsiteY79" fmla="*/ 1676547 h 6032228"/>
              <a:gd name="connsiteX80" fmla="*/ 2350132 w 6737282"/>
              <a:gd name="connsiteY80" fmla="*/ 1676547 h 6032228"/>
              <a:gd name="connsiteX81" fmla="*/ 2235791 w 6737282"/>
              <a:gd name="connsiteY81" fmla="*/ 1611131 h 6032228"/>
              <a:gd name="connsiteX82" fmla="*/ 1835596 w 6737282"/>
              <a:gd name="connsiteY82" fmla="*/ 906111 h 6032228"/>
              <a:gd name="connsiteX83" fmla="*/ 1835596 w 6737282"/>
              <a:gd name="connsiteY83" fmla="*/ 770436 h 6032228"/>
              <a:gd name="connsiteX84" fmla="*/ 2235791 w 6737282"/>
              <a:gd name="connsiteY84" fmla="*/ 65415 h 6032228"/>
              <a:gd name="connsiteX85" fmla="*/ 2350132 w 6737282"/>
              <a:gd name="connsiteY85" fmla="*/ 0 h 603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7282" h="6032228">
                <a:moveTo>
                  <a:pt x="3069307" y="4550727"/>
                </a:moveTo>
                <a:cubicBezTo>
                  <a:pt x="3069307" y="4550727"/>
                  <a:pt x="3069307" y="4550727"/>
                  <a:pt x="3741218" y="4550727"/>
                </a:cubicBezTo>
                <a:cubicBezTo>
                  <a:pt x="3752102" y="4550727"/>
                  <a:pt x="3762715" y="4552172"/>
                  <a:pt x="3772850" y="4554928"/>
                </a:cubicBezTo>
                <a:lnTo>
                  <a:pt x="3794605" y="4564050"/>
                </a:lnTo>
                <a:lnTo>
                  <a:pt x="3781310" y="4587045"/>
                </a:lnTo>
                <a:cubicBezTo>
                  <a:pt x="3661093" y="4794962"/>
                  <a:pt x="3507216" y="5061097"/>
                  <a:pt x="3310252" y="5401750"/>
                </a:cubicBezTo>
                <a:cubicBezTo>
                  <a:pt x="3251786" y="5502720"/>
                  <a:pt x="3146542" y="5564857"/>
                  <a:pt x="3029607" y="5564857"/>
                </a:cubicBezTo>
                <a:cubicBezTo>
                  <a:pt x="3029607" y="5564857"/>
                  <a:pt x="3029607" y="5564857"/>
                  <a:pt x="2804017" y="5564857"/>
                </a:cubicBezTo>
                <a:lnTo>
                  <a:pt x="2777701" y="5564857"/>
                </a:lnTo>
                <a:lnTo>
                  <a:pt x="2752589" y="5521614"/>
                </a:lnTo>
                <a:cubicBezTo>
                  <a:pt x="2717623" y="5461398"/>
                  <a:pt x="2676936" y="5391332"/>
                  <a:pt x="2629590" y="5309799"/>
                </a:cubicBezTo>
                <a:cubicBezTo>
                  <a:pt x="2607824" y="5273652"/>
                  <a:pt x="2607824" y="5227386"/>
                  <a:pt x="2629590" y="5191240"/>
                </a:cubicBezTo>
                <a:cubicBezTo>
                  <a:pt x="2629590" y="5191240"/>
                  <a:pt x="2629590" y="5191240"/>
                  <a:pt x="2966272" y="4611452"/>
                </a:cubicBezTo>
                <a:cubicBezTo>
                  <a:pt x="2986590" y="4573861"/>
                  <a:pt x="3027221" y="4550727"/>
                  <a:pt x="3069307" y="4550727"/>
                </a:cubicBezTo>
                <a:close/>
                <a:moveTo>
                  <a:pt x="1224899" y="1805663"/>
                </a:moveTo>
                <a:cubicBezTo>
                  <a:pt x="1224899" y="1805663"/>
                  <a:pt x="1224899" y="1805663"/>
                  <a:pt x="3029607" y="1805663"/>
                </a:cubicBezTo>
                <a:cubicBezTo>
                  <a:pt x="3146542" y="1805663"/>
                  <a:pt x="3251786" y="1867798"/>
                  <a:pt x="3310252" y="1968768"/>
                </a:cubicBezTo>
                <a:cubicBezTo>
                  <a:pt x="3310252" y="1968768"/>
                  <a:pt x="3310252" y="1968768"/>
                  <a:pt x="4210657" y="3526038"/>
                </a:cubicBezTo>
                <a:cubicBezTo>
                  <a:pt x="4269126" y="3623125"/>
                  <a:pt x="4269126" y="3747395"/>
                  <a:pt x="4210657" y="3844482"/>
                </a:cubicBezTo>
                <a:cubicBezTo>
                  <a:pt x="4210657" y="3844482"/>
                  <a:pt x="4210657" y="3844482"/>
                  <a:pt x="3876331" y="4422707"/>
                </a:cubicBezTo>
                <a:lnTo>
                  <a:pt x="3848154" y="4471437"/>
                </a:lnTo>
                <a:lnTo>
                  <a:pt x="3849146" y="4471853"/>
                </a:lnTo>
                <a:cubicBezTo>
                  <a:pt x="3869404" y="4483677"/>
                  <a:pt x="3886591" y="4500801"/>
                  <a:pt x="3898870" y="4522003"/>
                </a:cubicBezTo>
                <a:cubicBezTo>
                  <a:pt x="3898870" y="4522003"/>
                  <a:pt x="3898870" y="4522003"/>
                  <a:pt x="4277006" y="5175999"/>
                </a:cubicBezTo>
                <a:cubicBezTo>
                  <a:pt x="4301561" y="5216772"/>
                  <a:pt x="4301561" y="5268961"/>
                  <a:pt x="4277006" y="5309735"/>
                </a:cubicBezTo>
                <a:cubicBezTo>
                  <a:pt x="4277006" y="5309735"/>
                  <a:pt x="4277006" y="5309735"/>
                  <a:pt x="3898870" y="5963729"/>
                </a:cubicBezTo>
                <a:cubicBezTo>
                  <a:pt x="3874314" y="6006133"/>
                  <a:pt x="3830116" y="6032228"/>
                  <a:pt x="3781007" y="6032228"/>
                </a:cubicBezTo>
                <a:cubicBezTo>
                  <a:pt x="3781007" y="6032228"/>
                  <a:pt x="3781007" y="6032228"/>
                  <a:pt x="3023096" y="6032228"/>
                </a:cubicBezTo>
                <a:cubicBezTo>
                  <a:pt x="2975623" y="6032228"/>
                  <a:pt x="2929790" y="6006133"/>
                  <a:pt x="2906872" y="5963729"/>
                </a:cubicBezTo>
                <a:cubicBezTo>
                  <a:pt x="2906872" y="5963729"/>
                  <a:pt x="2906872" y="5963729"/>
                  <a:pt x="2703170" y="5612942"/>
                </a:cubicBezTo>
                <a:lnTo>
                  <a:pt x="2680159" y="5573313"/>
                </a:lnTo>
                <a:lnTo>
                  <a:pt x="2698265" y="5573313"/>
                </a:lnTo>
                <a:lnTo>
                  <a:pt x="2783846" y="5573313"/>
                </a:lnTo>
                <a:lnTo>
                  <a:pt x="2821023" y="5637336"/>
                </a:lnTo>
                <a:cubicBezTo>
                  <a:pt x="2963060" y="5881934"/>
                  <a:pt x="2963060" y="5881934"/>
                  <a:pt x="2963060" y="5881934"/>
                </a:cubicBezTo>
                <a:cubicBezTo>
                  <a:pt x="2983378" y="5919525"/>
                  <a:pt x="3024012" y="5942660"/>
                  <a:pt x="3066097" y="5942660"/>
                </a:cubicBezTo>
                <a:cubicBezTo>
                  <a:pt x="3738008" y="5942660"/>
                  <a:pt x="3738008" y="5942660"/>
                  <a:pt x="3738008" y="5942660"/>
                </a:cubicBezTo>
                <a:cubicBezTo>
                  <a:pt x="3781543" y="5942660"/>
                  <a:pt x="3820726" y="5919525"/>
                  <a:pt x="3842494" y="5881934"/>
                </a:cubicBezTo>
                <a:cubicBezTo>
                  <a:pt x="4177724" y="5302148"/>
                  <a:pt x="4177724" y="5302148"/>
                  <a:pt x="4177724" y="5302148"/>
                </a:cubicBezTo>
                <a:cubicBezTo>
                  <a:pt x="4199492" y="5266000"/>
                  <a:pt x="4199492" y="5219733"/>
                  <a:pt x="4177724" y="5183586"/>
                </a:cubicBezTo>
                <a:cubicBezTo>
                  <a:pt x="3842494" y="4603800"/>
                  <a:pt x="3842494" y="4603800"/>
                  <a:pt x="3842494" y="4603800"/>
                </a:cubicBezTo>
                <a:cubicBezTo>
                  <a:pt x="3831610" y="4585003"/>
                  <a:pt x="3816372" y="4569821"/>
                  <a:pt x="3798414" y="4559340"/>
                </a:cubicBezTo>
                <a:lnTo>
                  <a:pt x="3793313" y="4557203"/>
                </a:lnTo>
                <a:lnTo>
                  <a:pt x="3820657" y="4509913"/>
                </a:lnTo>
                <a:lnTo>
                  <a:pt x="3840991" y="4474742"/>
                </a:lnTo>
                <a:lnTo>
                  <a:pt x="3819900" y="4465898"/>
                </a:lnTo>
                <a:cubicBezTo>
                  <a:pt x="3808466" y="4462788"/>
                  <a:pt x="3796496" y="4461158"/>
                  <a:pt x="3784219" y="4461158"/>
                </a:cubicBezTo>
                <a:cubicBezTo>
                  <a:pt x="3026307" y="4461158"/>
                  <a:pt x="3026307" y="4461158"/>
                  <a:pt x="3026307" y="4461158"/>
                </a:cubicBezTo>
                <a:cubicBezTo>
                  <a:pt x="2978836" y="4461158"/>
                  <a:pt x="2933001" y="4487252"/>
                  <a:pt x="2910084" y="4529655"/>
                </a:cubicBezTo>
                <a:cubicBezTo>
                  <a:pt x="2530310" y="5183651"/>
                  <a:pt x="2530310" y="5183651"/>
                  <a:pt x="2530310" y="5183651"/>
                </a:cubicBezTo>
                <a:cubicBezTo>
                  <a:pt x="2505754" y="5224424"/>
                  <a:pt x="2505754" y="5276613"/>
                  <a:pt x="2530310" y="5317387"/>
                </a:cubicBezTo>
                <a:cubicBezTo>
                  <a:pt x="2577781" y="5399135"/>
                  <a:pt x="2619318" y="5470667"/>
                  <a:pt x="2655664" y="5533256"/>
                </a:cubicBezTo>
                <a:lnTo>
                  <a:pt x="2674015" y="5564857"/>
                </a:lnTo>
                <a:lnTo>
                  <a:pt x="2589005" y="5564857"/>
                </a:lnTo>
                <a:cubicBezTo>
                  <a:pt x="2324644" y="5564857"/>
                  <a:pt x="1901666" y="5564857"/>
                  <a:pt x="1224899" y="5564857"/>
                </a:cubicBezTo>
                <a:cubicBezTo>
                  <a:pt x="1111863" y="5564857"/>
                  <a:pt x="1002722" y="5502720"/>
                  <a:pt x="948151" y="5401750"/>
                </a:cubicBezTo>
                <a:cubicBezTo>
                  <a:pt x="948151" y="5401750"/>
                  <a:pt x="948151" y="5401750"/>
                  <a:pt x="43851" y="3844482"/>
                </a:cubicBezTo>
                <a:cubicBezTo>
                  <a:pt x="-14618" y="3747395"/>
                  <a:pt x="-14618" y="3623125"/>
                  <a:pt x="43851" y="3526038"/>
                </a:cubicBezTo>
                <a:cubicBezTo>
                  <a:pt x="43851" y="3526038"/>
                  <a:pt x="43851" y="3526038"/>
                  <a:pt x="948151" y="1968768"/>
                </a:cubicBezTo>
                <a:cubicBezTo>
                  <a:pt x="1002722" y="1867798"/>
                  <a:pt x="1111863" y="1805663"/>
                  <a:pt x="1224899" y="1805663"/>
                </a:cubicBezTo>
                <a:close/>
                <a:moveTo>
                  <a:pt x="4371720" y="257854"/>
                </a:moveTo>
                <a:cubicBezTo>
                  <a:pt x="5796146" y="257854"/>
                  <a:pt x="5796146" y="257854"/>
                  <a:pt x="5796146" y="257854"/>
                </a:cubicBezTo>
                <a:cubicBezTo>
                  <a:pt x="5868214" y="257854"/>
                  <a:pt x="5961481" y="309594"/>
                  <a:pt x="5999634" y="374270"/>
                </a:cubicBezTo>
                <a:cubicBezTo>
                  <a:pt x="6711846" y="1628971"/>
                  <a:pt x="6711846" y="1628971"/>
                  <a:pt x="6711846" y="1628971"/>
                </a:cubicBezTo>
                <a:cubicBezTo>
                  <a:pt x="6745761" y="1697958"/>
                  <a:pt x="6745761" y="1801438"/>
                  <a:pt x="6711846" y="1870427"/>
                </a:cubicBezTo>
                <a:cubicBezTo>
                  <a:pt x="5999634" y="3125126"/>
                  <a:pt x="5999634" y="3125126"/>
                  <a:pt x="5999634" y="3125126"/>
                </a:cubicBezTo>
                <a:cubicBezTo>
                  <a:pt x="5961481" y="3189803"/>
                  <a:pt x="5868214" y="3241542"/>
                  <a:pt x="5796146" y="3241542"/>
                </a:cubicBezTo>
                <a:lnTo>
                  <a:pt x="4371720" y="3241542"/>
                </a:lnTo>
                <a:cubicBezTo>
                  <a:pt x="4295413" y="3241542"/>
                  <a:pt x="4202148" y="3189803"/>
                  <a:pt x="4168233" y="3125126"/>
                </a:cubicBezTo>
                <a:cubicBezTo>
                  <a:pt x="3456020" y="1870427"/>
                  <a:pt x="3456020" y="1870427"/>
                  <a:pt x="3456020" y="1870427"/>
                </a:cubicBezTo>
                <a:cubicBezTo>
                  <a:pt x="3417865" y="1801438"/>
                  <a:pt x="3417865" y="1697958"/>
                  <a:pt x="3456020" y="1628971"/>
                </a:cubicBezTo>
                <a:cubicBezTo>
                  <a:pt x="4168233" y="374270"/>
                  <a:pt x="4168233" y="374270"/>
                  <a:pt x="4168233" y="374270"/>
                </a:cubicBezTo>
                <a:cubicBezTo>
                  <a:pt x="4202148" y="309594"/>
                  <a:pt x="4295413" y="257854"/>
                  <a:pt x="4371720" y="257854"/>
                </a:cubicBezTo>
                <a:close/>
                <a:moveTo>
                  <a:pt x="2350132" y="0"/>
                </a:moveTo>
                <a:cubicBezTo>
                  <a:pt x="3150522" y="0"/>
                  <a:pt x="3150522" y="0"/>
                  <a:pt x="3150522" y="0"/>
                </a:cubicBezTo>
                <a:cubicBezTo>
                  <a:pt x="3191018" y="0"/>
                  <a:pt x="3243425" y="29073"/>
                  <a:pt x="3264863" y="65415"/>
                </a:cubicBezTo>
                <a:cubicBezTo>
                  <a:pt x="3665057" y="770436"/>
                  <a:pt x="3665057" y="770436"/>
                  <a:pt x="3665057" y="770436"/>
                </a:cubicBezTo>
                <a:cubicBezTo>
                  <a:pt x="3684115" y="809200"/>
                  <a:pt x="3684115" y="867346"/>
                  <a:pt x="3665057" y="906111"/>
                </a:cubicBezTo>
                <a:cubicBezTo>
                  <a:pt x="3264863" y="1611131"/>
                  <a:pt x="3264863" y="1611131"/>
                  <a:pt x="3264863" y="1611131"/>
                </a:cubicBezTo>
                <a:cubicBezTo>
                  <a:pt x="3243425" y="1647474"/>
                  <a:pt x="3191018" y="1676547"/>
                  <a:pt x="3150522" y="1676547"/>
                </a:cubicBezTo>
                <a:lnTo>
                  <a:pt x="2350132" y="1676547"/>
                </a:lnTo>
                <a:cubicBezTo>
                  <a:pt x="2307254" y="1676547"/>
                  <a:pt x="2254848" y="1647474"/>
                  <a:pt x="2235791" y="1611131"/>
                </a:cubicBezTo>
                <a:cubicBezTo>
                  <a:pt x="1835596" y="906111"/>
                  <a:pt x="1835596" y="906111"/>
                  <a:pt x="1835596" y="906111"/>
                </a:cubicBezTo>
                <a:cubicBezTo>
                  <a:pt x="1814157" y="867346"/>
                  <a:pt x="1814157" y="809200"/>
                  <a:pt x="1835596" y="770436"/>
                </a:cubicBezTo>
                <a:cubicBezTo>
                  <a:pt x="2235791" y="65415"/>
                  <a:pt x="2235791" y="65415"/>
                  <a:pt x="2235791" y="65415"/>
                </a:cubicBezTo>
                <a:cubicBezTo>
                  <a:pt x="2254848" y="29073"/>
                  <a:pt x="2307254" y="0"/>
                  <a:pt x="2350132"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294730" y="-108411"/>
            <a:ext cx="7589223" cy="4131771"/>
          </a:xfrm>
        </p:spPr>
        <p:txBody>
          <a:bodyPr vert="horz" lIns="91440" tIns="45720" rIns="91440" bIns="45720" rtlCol="0" anchor="t">
            <a:normAutofit fontScale="90000"/>
          </a:bodyPr>
          <a:lstStyle/>
          <a:p>
            <a:pPr lvl="2" algn="r" rtl="0">
              <a:lnSpc>
                <a:spcPct val="90000"/>
              </a:lnSpc>
              <a:spcBef>
                <a:spcPct val="0"/>
              </a:spcBef>
            </a:pPr>
            <a:br>
              <a:rPr lang="en-US" b="1" kern="1200" dirty="0">
                <a:solidFill>
                  <a:schemeClr val="tx1"/>
                </a:solidFill>
                <a:latin typeface="+mj-lt"/>
                <a:ea typeface="+mj-ea"/>
                <a:cs typeface="+mj-cs"/>
              </a:rPr>
            </a:br>
            <a:r>
              <a:rPr lang="en-US" sz="2400" b="1" kern="1200" dirty="0">
                <a:solidFill>
                  <a:srgbClr val="C00000"/>
                </a:solidFill>
                <a:latin typeface="+mj-lt"/>
                <a:ea typeface="+mj-ea"/>
                <a:cs typeface="+mj-cs"/>
              </a:rPr>
              <a:t>CTE Funding Sources</a:t>
            </a:r>
            <a:br>
              <a:rPr lang="en-US" sz="2400" b="1" kern="1200" dirty="0">
                <a:solidFill>
                  <a:schemeClr val="tx1"/>
                </a:solidFill>
                <a:latin typeface="+mj-lt"/>
                <a:ea typeface="+mj-ea"/>
                <a:cs typeface="+mj-cs"/>
              </a:rPr>
            </a:br>
            <a:br>
              <a:rPr lang="en-US" sz="2400" b="1" kern="1200" dirty="0">
                <a:solidFill>
                  <a:schemeClr val="tx1"/>
                </a:solidFill>
                <a:latin typeface="+mj-lt"/>
                <a:ea typeface="+mj-ea"/>
                <a:cs typeface="+mj-cs"/>
              </a:rPr>
            </a:br>
            <a:r>
              <a:rPr lang="en-US" sz="2400" b="1" kern="1200" dirty="0">
                <a:solidFill>
                  <a:srgbClr val="C00000"/>
                </a:solidFill>
                <a:latin typeface="+mj-lt"/>
                <a:ea typeface="+mj-ea"/>
                <a:cs typeface="+mj-cs"/>
              </a:rPr>
              <a:t>Carl D. Perkins (Basic Grant)</a:t>
            </a:r>
            <a:br>
              <a:rPr lang="en-US" sz="2400" b="1" kern="1200" dirty="0">
                <a:solidFill>
                  <a:srgbClr val="C00000"/>
                </a:solidFill>
                <a:latin typeface="+mj-lt"/>
                <a:ea typeface="+mj-ea"/>
                <a:cs typeface="+mj-cs"/>
              </a:rPr>
            </a:br>
            <a:r>
              <a:rPr lang="en-US" sz="2400" kern="1200" dirty="0">
                <a:solidFill>
                  <a:schemeClr val="tx1"/>
                </a:solidFill>
                <a:latin typeface="+mj-lt"/>
                <a:ea typeface="+mj-ea"/>
                <a:cs typeface="+mj-cs"/>
              </a:rPr>
              <a:t>Federal funds received annually by each LEA based on a federal formula.  Funds dispersed by LEA to CTE programs for program improvement and expansion (NOT program maintenance - consumables). </a:t>
            </a: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r>
              <a:rPr lang="en-US" sz="2400" b="1" kern="1200" dirty="0">
                <a:solidFill>
                  <a:srgbClr val="C00000"/>
                </a:solidFill>
                <a:latin typeface="+mj-lt"/>
                <a:ea typeface="+mj-ea"/>
                <a:cs typeface="+mj-cs"/>
              </a:rPr>
              <a:t>CTE</a:t>
            </a:r>
            <a:r>
              <a:rPr lang="en-US" sz="2400" kern="1200" dirty="0">
                <a:solidFill>
                  <a:srgbClr val="C00000"/>
                </a:solidFill>
                <a:latin typeface="+mj-lt"/>
                <a:ea typeface="+mj-ea"/>
                <a:cs typeface="+mj-cs"/>
              </a:rPr>
              <a:t> </a:t>
            </a:r>
            <a:r>
              <a:rPr lang="en-US" sz="2400" b="1" kern="1200" dirty="0">
                <a:solidFill>
                  <a:srgbClr val="C00000"/>
                </a:solidFill>
                <a:latin typeface="+mj-lt"/>
                <a:ea typeface="+mj-ea"/>
                <a:cs typeface="+mj-cs"/>
              </a:rPr>
              <a:t>Operations &amp; Maintenance</a:t>
            </a:r>
            <a:br>
              <a:rPr lang="en-US" sz="2400" b="1" kern="1200" dirty="0">
                <a:solidFill>
                  <a:srgbClr val="C00000"/>
                </a:solidFill>
                <a:latin typeface="+mj-lt"/>
                <a:ea typeface="+mj-ea"/>
                <a:cs typeface="+mj-cs"/>
              </a:rPr>
            </a:br>
            <a:r>
              <a:rPr lang="en-US" sz="2400" kern="1200" dirty="0">
                <a:solidFill>
                  <a:schemeClr val="tx1"/>
                </a:solidFill>
                <a:latin typeface="+mj-lt"/>
                <a:ea typeface="+mj-ea"/>
                <a:cs typeface="+mj-cs"/>
              </a:rPr>
              <a:t>State legislative funds provided for teachers to be used for consumable materials and supplies. May be used for materials, supplies, textbooks, or anything related to CTE student instruction.  Varies annually based on the number of teachers in the state.  With SDE approval, O &amp; M may be pooled by several teachers to buy a large item related to student needs.</a:t>
            </a:r>
            <a:br>
              <a:rPr lang="en-US" sz="2400" b="1" kern="1200" dirty="0">
                <a:solidFill>
                  <a:schemeClr val="tx1"/>
                </a:solidFill>
                <a:latin typeface="+mj-lt"/>
                <a:ea typeface="+mj-ea"/>
                <a:cs typeface="+mj-cs"/>
              </a:rPr>
            </a:br>
            <a:br>
              <a:rPr lang="en-US" sz="2400" b="1" kern="1200" dirty="0">
                <a:solidFill>
                  <a:schemeClr val="tx1"/>
                </a:solidFill>
                <a:latin typeface="+mj-lt"/>
                <a:ea typeface="+mj-ea"/>
                <a:cs typeface="+mj-cs"/>
              </a:rPr>
            </a:br>
            <a:r>
              <a:rPr lang="en-US" sz="2400" b="1" kern="1200" dirty="0">
                <a:solidFill>
                  <a:srgbClr val="C00000"/>
                </a:solidFill>
                <a:latin typeface="+mj-lt"/>
                <a:ea typeface="+mj-ea"/>
                <a:cs typeface="+mj-cs"/>
              </a:rPr>
              <a:t>Local Education Required Maintenance </a:t>
            </a:r>
            <a:br>
              <a:rPr lang="en-US" sz="2400" b="1" kern="1200" dirty="0">
                <a:solidFill>
                  <a:schemeClr val="tx1"/>
                </a:solidFill>
                <a:latin typeface="+mj-lt"/>
                <a:ea typeface="+mj-ea"/>
                <a:cs typeface="+mj-cs"/>
              </a:rPr>
            </a:br>
            <a:r>
              <a:rPr lang="en-US" sz="2400" kern="1200" dirty="0">
                <a:solidFill>
                  <a:schemeClr val="tx1"/>
                </a:solidFill>
                <a:latin typeface="+mj-lt"/>
                <a:ea typeface="+mj-ea"/>
                <a:cs typeface="+mj-cs"/>
              </a:rPr>
              <a:t>Local funds required by AL Code $300 plus $3 per student based on last year’s reported rolls.  May be used for supplies, books, equipment maintenance, equipment.	290-6-1.08 Code of AL</a:t>
            </a:r>
            <a:br>
              <a:rPr lang="en-US" sz="2700" kern="1200" dirty="0">
                <a:solidFill>
                  <a:schemeClr val="tx1"/>
                </a:solidFill>
                <a:latin typeface="+mj-lt"/>
                <a:ea typeface="+mj-ea"/>
                <a:cs typeface="+mj-cs"/>
              </a:rPr>
            </a:br>
            <a:endParaRPr lang="en-US" b="1"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6B2C279F-6E3B-43F1-B5AE-216F3C1AF0C6}"/>
              </a:ext>
            </a:extLst>
          </p:cNvPr>
          <p:cNvPicPr>
            <a:picLocks noChangeAspect="1"/>
          </p:cNvPicPr>
          <p:nvPr/>
        </p:nvPicPr>
        <p:blipFill>
          <a:blip r:embed="rId2"/>
          <a:stretch>
            <a:fillRect/>
          </a:stretch>
        </p:blipFill>
        <p:spPr>
          <a:xfrm>
            <a:off x="1288112" y="3590992"/>
            <a:ext cx="2964704" cy="1119176"/>
          </a:xfrm>
          <a:prstGeom prst="rect">
            <a:avLst/>
          </a:prstGeom>
        </p:spPr>
      </p:pic>
      <p:pic>
        <p:nvPicPr>
          <p:cNvPr id="3" name="Picture 2">
            <a:extLst>
              <a:ext uri="{FF2B5EF4-FFF2-40B4-BE49-F238E27FC236}">
                <a16:creationId xmlns:a16="http://schemas.microsoft.com/office/drawing/2014/main" id="{29A71C14-84CF-4671-9B20-9FF8208D9870}"/>
              </a:ext>
            </a:extLst>
          </p:cNvPr>
          <p:cNvPicPr>
            <a:picLocks noChangeAspect="1"/>
          </p:cNvPicPr>
          <p:nvPr/>
        </p:nvPicPr>
        <p:blipFill>
          <a:blip r:embed="rId3"/>
          <a:stretch>
            <a:fillRect/>
          </a:stretch>
        </p:blipFill>
        <p:spPr>
          <a:xfrm>
            <a:off x="2770464" y="704066"/>
            <a:ext cx="1167062" cy="1167062"/>
          </a:xfrm>
          <a:prstGeom prst="rect">
            <a:avLst/>
          </a:prstGeom>
        </p:spPr>
      </p:pic>
    </p:spTree>
    <p:extLst>
      <p:ext uri="{BB962C8B-B14F-4D97-AF65-F5344CB8AC3E}">
        <p14:creationId xmlns:p14="http://schemas.microsoft.com/office/powerpoint/2010/main" val="255229311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F66741836_Beginning of the year procedures_AAS_v5" id="{51CF042C-A21F-4772-ACB5-34142877F475}" vid="{78ABB5F0-5DDF-4844-A82C-FEADF47C5BAF}"/>
    </a:ext>
  </a:extLst>
</a:theme>
</file>

<file path=ppt/theme/theme3.xml><?xml version="1.0" encoding="utf-8"?>
<a:theme xmlns:a="http://schemas.openxmlformats.org/drawingml/2006/main" name="1_Office Theme">
  <a:themeElements>
    <a:clrScheme name="Alabama">
      <a:dk1>
        <a:sysClr val="windowText" lastClr="000000"/>
      </a:dk1>
      <a:lt1>
        <a:sysClr val="window" lastClr="FFFFFF"/>
      </a:lt1>
      <a:dk2>
        <a:srgbClr val="323232"/>
      </a:dk2>
      <a:lt2>
        <a:srgbClr val="E5C243"/>
      </a:lt2>
      <a:accent1>
        <a:srgbClr val="DE1A21"/>
      </a:accent1>
      <a:accent2>
        <a:srgbClr val="062830"/>
      </a:accent2>
      <a:accent3>
        <a:srgbClr val="677677"/>
      </a:accent3>
      <a:accent4>
        <a:srgbClr val="0A404D"/>
      </a:accent4>
      <a:accent5>
        <a:srgbClr val="FF2129"/>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6784</TotalTime>
  <Words>1649</Words>
  <Application>Microsoft Macintosh PowerPoint</Application>
  <PresentationFormat>Widescreen</PresentationFormat>
  <Paragraphs>135</Paragraphs>
  <Slides>27</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Calibri</vt:lpstr>
      <vt:lpstr>Calibri Light</vt:lpstr>
      <vt:lpstr>Century Gothic</vt:lpstr>
      <vt:lpstr>Open Sans</vt:lpstr>
      <vt:lpstr>Roboto</vt:lpstr>
      <vt:lpstr>Trebuchet MS</vt:lpstr>
      <vt:lpstr>Wingdings 3</vt:lpstr>
      <vt:lpstr>Office Theme</vt:lpstr>
      <vt:lpstr>Ion Boardroom</vt:lpstr>
      <vt:lpstr>1_Office Theme</vt:lpstr>
      <vt:lpstr>Career and Technical Education Finance Session    Prepared for the Superintendents Academy June 26, 2023</vt:lpstr>
      <vt:lpstr>2023 Legislative Session </vt:lpstr>
      <vt:lpstr>2023 Legislative Session </vt:lpstr>
      <vt:lpstr>2023 Legislative Session </vt:lpstr>
      <vt:lpstr>PowerPoint Presentation</vt:lpstr>
      <vt:lpstr>PowerPoint Presentation</vt:lpstr>
      <vt:lpstr>PowerPoint Presentation</vt:lpstr>
      <vt:lpstr>PowerPoint Presentation</vt:lpstr>
      <vt:lpstr> CTE Funding Sources  Carl D. Perkins (Basic Grant) Federal funds received annually by each LEA based on a federal formula.  Funds dispersed by LEA to CTE programs for program improvement and expansion (NOT program maintenance - consumables).   CTE Operations &amp; Maintenance State legislative funds provided for teachers to be used for consumable materials and supplies. May be used for materials, supplies, textbooks, or anything related to CTE student instruction.  Varies annually based on the number of teachers in the state.  With SDE approval, O &amp; M may be pooled by several teachers to buy a large item related to student needs.  Local Education Required Maintenance  Local funds required by AL Code $300 plus $3 per student based on last year’s reported rolls.  May be used for supplies, books, equipment maintenance, equipment. 290-6-1.08 Code of AL </vt:lpstr>
      <vt:lpstr>PowerPoint Presentation</vt:lpstr>
      <vt:lpstr>PowerPoint Presentation</vt:lpstr>
      <vt:lpstr>PowerPoint Presentation</vt:lpstr>
      <vt:lpstr>Monitoring</vt:lpstr>
      <vt:lpstr>PowerPoint Presentation</vt:lpstr>
      <vt:lpstr>PowerPoint Presentation</vt:lpstr>
      <vt:lpstr>PowerPoint Presentation</vt:lpstr>
      <vt:lpstr>PowerPoint Presentation</vt:lpstr>
      <vt:lpstr>Overarching Considerations</vt:lpstr>
      <vt:lpstr>PowerPoint Presentation</vt:lpstr>
      <vt:lpstr>PowerPoint Presentation</vt:lpstr>
      <vt:lpstr>PowerPoint Presentation</vt:lpstr>
      <vt:lpstr>PowerPoint Presentation</vt:lpstr>
      <vt:lpstr>PowerPoint Presentation</vt:lpstr>
      <vt:lpstr>PowerPoint Presentation</vt:lpstr>
      <vt:lpstr>New CTE Administrators Academy September 12-14, 2023 Alabama Association of School Boards </vt:lpstr>
      <vt:lpstr>Questions</vt:lpstr>
      <vt:lpstr>Thank You </vt:lpstr>
    </vt:vector>
  </TitlesOfParts>
  <Company>Alabama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CTE/ workforce Development</dc:title>
  <dc:creator>Simon Mary</dc:creator>
  <cp:lastModifiedBy>Brenda Mendiola</cp:lastModifiedBy>
  <cp:revision>125</cp:revision>
  <cp:lastPrinted>2021-07-07T17:42:34Z</cp:lastPrinted>
  <dcterms:created xsi:type="dcterms:W3CDTF">2017-01-19T20:04:49Z</dcterms:created>
  <dcterms:modified xsi:type="dcterms:W3CDTF">2023-06-26T20:28:57Z</dcterms:modified>
</cp:coreProperties>
</file>